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5143500" cx="9144000"/>
  <p:notesSz cx="6858000" cy="9144000"/>
  <p:embeddedFontLst>
    <p:embeddedFont>
      <p:font typeface="Berkshire Swash"/>
      <p:regular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BerkshireSwash-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g3d657ad020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3d657ad020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g3d657ad020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3d657ad020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3d657ad020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3d657ad020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g3d657ad020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3d657ad020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3d657ad020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3d657ad020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g3d2b578ff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3d2b578ff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g3ca75d19f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3ca75d19f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 name="Shape 79"/>
        <p:cNvGrpSpPr/>
        <p:nvPr/>
      </p:nvGrpSpPr>
      <p:grpSpPr>
        <a:xfrm>
          <a:off x="0" y="0"/>
          <a:ext cx="0" cy="0"/>
          <a:chOff x="0" y="0"/>
          <a:chExt cx="0" cy="0"/>
        </a:xfrm>
      </p:grpSpPr>
      <p:sp>
        <p:nvSpPr>
          <p:cNvPr id="80" name="Google Shape;80;g3d657ad02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3d657ad02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 name="Shape 86"/>
        <p:cNvGrpSpPr/>
        <p:nvPr/>
      </p:nvGrpSpPr>
      <p:grpSpPr>
        <a:xfrm>
          <a:off x="0" y="0"/>
          <a:ext cx="0" cy="0"/>
          <a:chOff x="0" y="0"/>
          <a:chExt cx="0" cy="0"/>
        </a:xfrm>
      </p:grpSpPr>
      <p:sp>
        <p:nvSpPr>
          <p:cNvPr id="87" name="Google Shape;87;g3d657ad020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3d657ad020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Google Shape;94;g3d657ad020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3d657ad020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Google Shape;110;g3ca5cdbad9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3ca5cdbad9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g3d657ad020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3d657ad020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g3ca5cdbad9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3ca5cdbad9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gradFill>
          <a:gsLst>
            <a:gs pos="0">
              <a:srgbClr val="4D4D4D"/>
            </a:gs>
            <a:gs pos="100000">
              <a:srgbClr val="000000"/>
            </a:gs>
          </a:gsLst>
          <a:lin ang="5400012" scaled="0"/>
        </a:gra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www.imdb.com/title/tt0058150/" TargetMode="External"/><Relationship Id="rId4" Type="http://schemas.openxmlformats.org/officeDocument/2006/relationships/hyperlink" Target="https://www.imdb.com/title/tt0381061/" TargetMode="External"/><Relationship Id="rId5" Type="http://schemas.openxmlformats.org/officeDocument/2006/relationships/hyperlink" Target="https://www.youtube.com/watch?v=8kDdIL0tSeI"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8.png"/><Relationship Id="rId5" Type="http://schemas.openxmlformats.org/officeDocument/2006/relationships/image" Target="../media/image1.png"/><Relationship Id="rId6" Type="http://schemas.openxmlformats.org/officeDocument/2006/relationships/image" Target="../media/image8.png"/><Relationship Id="rId7" Type="http://schemas.openxmlformats.org/officeDocument/2006/relationships/image" Target="../media/image4.png"/><Relationship Id="rId8"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www.youtube.com/watch?v=62lbkHwwDG8" TargetMode="Externa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www.youtube.com/watch?v=FGKYZUqbzgQ" TargetMode="Externa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9.png"/><Relationship Id="rId5" Type="http://schemas.openxmlformats.org/officeDocument/2006/relationships/image" Target="../media/image14.png"/><Relationship Id="rId6" Type="http://schemas.openxmlformats.org/officeDocument/2006/relationships/image" Target="../media/image6.png"/><Relationship Id="rId7"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19.png"/><Relationship Id="rId5" Type="http://schemas.openxmlformats.org/officeDocument/2006/relationships/image" Target="../media/image25.png"/><Relationship Id="rId6" Type="http://schemas.openxmlformats.org/officeDocument/2006/relationships/image" Target="../media/image21.png"/><Relationship Id="rId7"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Google Shape;54;p13"/>
          <p:cNvSpPr txBox="1"/>
          <p:nvPr>
            <p:ph type="ctrTitle"/>
          </p:nvPr>
        </p:nvSpPr>
        <p:spPr>
          <a:xfrm>
            <a:off x="2543101" y="3528675"/>
            <a:ext cx="4057800" cy="8598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sz="4800">
                <a:solidFill>
                  <a:srgbClr val="FF9900"/>
                </a:solidFill>
                <a:latin typeface="Berkshire Swash"/>
                <a:ea typeface="Berkshire Swash"/>
                <a:cs typeface="Berkshire Swash"/>
                <a:sym typeface="Berkshire Swash"/>
              </a:rPr>
              <a:t>Unit 26 Task 1</a:t>
            </a:r>
            <a:endParaRPr sz="4800">
              <a:solidFill>
                <a:srgbClr val="FF9900"/>
              </a:solidFill>
              <a:latin typeface="Berkshire Swash"/>
              <a:ea typeface="Berkshire Swash"/>
              <a:cs typeface="Berkshire Swash"/>
              <a:sym typeface="Berkshire Swash"/>
            </a:endParaRPr>
          </a:p>
        </p:txBody>
      </p:sp>
      <p:sp>
        <p:nvSpPr>
          <p:cNvPr id="55" name="Google Shape;55;p13"/>
          <p:cNvSpPr txBox="1"/>
          <p:nvPr/>
        </p:nvSpPr>
        <p:spPr>
          <a:xfrm>
            <a:off x="1188600" y="1538325"/>
            <a:ext cx="6766800" cy="15384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7200">
                <a:solidFill>
                  <a:srgbClr val="FF9900"/>
                </a:solidFill>
                <a:latin typeface="Berkshire Swash"/>
                <a:ea typeface="Berkshire Swash"/>
                <a:cs typeface="Berkshire Swash"/>
                <a:sym typeface="Berkshire Swash"/>
              </a:rPr>
              <a:t>Theory in Action</a:t>
            </a:r>
            <a:endParaRPr sz="7200">
              <a:solidFill>
                <a:srgbClr val="FF9900"/>
              </a:solidFill>
              <a:latin typeface="Berkshire Swash"/>
              <a:ea typeface="Berkshire Swash"/>
              <a:cs typeface="Berkshire Swash"/>
              <a:sym typeface="Berkshire Swash"/>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22"/>
          <p:cNvSpPr txBox="1"/>
          <p:nvPr>
            <p:ph type="title"/>
          </p:nvPr>
        </p:nvSpPr>
        <p:spPr>
          <a:xfrm>
            <a:off x="311700" y="331775"/>
            <a:ext cx="3633300" cy="621300"/>
          </a:xfrm>
          <a:prstGeom prst="rect">
            <a:avLst/>
          </a:prstGeom>
        </p:spPr>
        <p:txBody>
          <a:bodyPr anchorCtr="0" anchor="t"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
                <a:solidFill>
                  <a:schemeClr val="accent1"/>
                </a:solidFill>
                <a:latin typeface="Berkshire Swash"/>
                <a:ea typeface="Berkshire Swash"/>
                <a:cs typeface="Berkshire Swash"/>
                <a:sym typeface="Berkshire Swash"/>
              </a:rPr>
              <a:t>Propp Character types</a:t>
            </a:r>
            <a:endParaRPr/>
          </a:p>
        </p:txBody>
      </p:sp>
      <p:sp>
        <p:nvSpPr>
          <p:cNvPr id="161" name="Google Shape;161;p22"/>
          <p:cNvSpPr txBox="1"/>
          <p:nvPr>
            <p:ph idx="1" type="body"/>
          </p:nvPr>
        </p:nvSpPr>
        <p:spPr>
          <a:xfrm>
            <a:off x="311700" y="1553175"/>
            <a:ext cx="3255600" cy="2349000"/>
          </a:xfrm>
          <a:prstGeom prst="rect">
            <a:avLst/>
          </a:prstGeom>
        </p:spPr>
        <p:txBody>
          <a:bodyPr anchorCtr="0" anchor="t" bIns="91425" lIns="91425" spcFirstLastPara="1" rIns="91425" wrap="square" tIns="91425">
            <a:noAutofit/>
          </a:bodyPr>
          <a:lstStyle/>
          <a:p>
            <a:pPr indent="-317500" lvl="0" marL="457200" rtl="0">
              <a:spcBef>
                <a:spcPts val="0"/>
              </a:spcBef>
              <a:spcAft>
                <a:spcPts val="0"/>
              </a:spcAft>
              <a:buClr>
                <a:srgbClr val="FF9900"/>
              </a:buClr>
              <a:buSzPts val="1400"/>
              <a:buFont typeface="Berkshire Swash"/>
              <a:buChar char="●"/>
            </a:pPr>
            <a:r>
              <a:rPr b="1" lang="en" sz="1400">
                <a:solidFill>
                  <a:srgbClr val="FF9900"/>
                </a:solidFill>
                <a:latin typeface="Berkshire Swash"/>
                <a:ea typeface="Berkshire Swash"/>
                <a:cs typeface="Berkshire Swash"/>
                <a:sym typeface="Berkshire Swash"/>
              </a:rPr>
              <a:t>Hero </a:t>
            </a:r>
            <a:r>
              <a:rPr lang="en" sz="1400">
                <a:solidFill>
                  <a:srgbClr val="FF9900"/>
                </a:solidFill>
                <a:latin typeface="Berkshire Swash"/>
                <a:ea typeface="Berkshire Swash"/>
                <a:cs typeface="Berkshire Swash"/>
                <a:sym typeface="Berkshire Swash"/>
              </a:rPr>
              <a:t>                 </a:t>
            </a:r>
            <a:r>
              <a:rPr lang="en" sz="1200">
                <a:solidFill>
                  <a:srgbClr val="FF9900"/>
                </a:solidFill>
                <a:latin typeface="Berkshire Swash"/>
                <a:ea typeface="Berkshire Swash"/>
                <a:cs typeface="Berkshire Swash"/>
                <a:sym typeface="Berkshire Swash"/>
              </a:rPr>
              <a:t>      James Bond</a:t>
            </a:r>
            <a:endParaRPr sz="1200">
              <a:solidFill>
                <a:srgbClr val="FF9900"/>
              </a:solidFill>
              <a:latin typeface="Berkshire Swash"/>
              <a:ea typeface="Berkshire Swash"/>
              <a:cs typeface="Berkshire Swash"/>
              <a:sym typeface="Berkshire Swash"/>
            </a:endParaRPr>
          </a:p>
          <a:p>
            <a:pPr indent="-317500" lvl="0" marL="457200" rtl="0">
              <a:spcBef>
                <a:spcPts val="0"/>
              </a:spcBef>
              <a:spcAft>
                <a:spcPts val="0"/>
              </a:spcAft>
              <a:buClr>
                <a:srgbClr val="FF9900"/>
              </a:buClr>
              <a:buSzPts val="1400"/>
              <a:buFont typeface="Berkshire Swash"/>
              <a:buChar char="●"/>
            </a:pPr>
            <a:r>
              <a:rPr b="1" lang="en" sz="1400">
                <a:solidFill>
                  <a:srgbClr val="FF9900"/>
                </a:solidFill>
                <a:latin typeface="Berkshire Swash"/>
                <a:ea typeface="Berkshire Swash"/>
                <a:cs typeface="Berkshire Swash"/>
                <a:sym typeface="Berkshire Swash"/>
              </a:rPr>
              <a:t>Villain                </a:t>
            </a:r>
            <a:r>
              <a:rPr b="1" lang="en" sz="1200">
                <a:solidFill>
                  <a:srgbClr val="FF9900"/>
                </a:solidFill>
                <a:latin typeface="Berkshire Swash"/>
                <a:ea typeface="Berkshire Swash"/>
                <a:cs typeface="Berkshire Swash"/>
                <a:sym typeface="Berkshire Swash"/>
              </a:rPr>
              <a:t> </a:t>
            </a:r>
            <a:r>
              <a:rPr lang="en" sz="1200">
                <a:solidFill>
                  <a:srgbClr val="FF9900"/>
                </a:solidFill>
                <a:latin typeface="Berkshire Swash"/>
                <a:ea typeface="Berkshire Swash"/>
                <a:cs typeface="Berkshire Swash"/>
                <a:sym typeface="Berkshire Swash"/>
              </a:rPr>
              <a:t>Arms Dealers</a:t>
            </a:r>
            <a:endParaRPr sz="1200">
              <a:solidFill>
                <a:srgbClr val="FF9900"/>
              </a:solidFill>
              <a:latin typeface="Berkshire Swash"/>
              <a:ea typeface="Berkshire Swash"/>
              <a:cs typeface="Berkshire Swash"/>
              <a:sym typeface="Berkshire Swash"/>
            </a:endParaRPr>
          </a:p>
          <a:p>
            <a:pPr indent="-317500" lvl="0" marL="457200" rtl="0">
              <a:spcBef>
                <a:spcPts val="0"/>
              </a:spcBef>
              <a:spcAft>
                <a:spcPts val="0"/>
              </a:spcAft>
              <a:buClr>
                <a:srgbClr val="FF9900"/>
              </a:buClr>
              <a:buSzPts val="1400"/>
              <a:buFont typeface="Berkshire Swash"/>
              <a:buChar char="●"/>
            </a:pPr>
            <a:r>
              <a:rPr b="1" lang="en" sz="1400">
                <a:solidFill>
                  <a:srgbClr val="FF9900"/>
                </a:solidFill>
                <a:latin typeface="Berkshire Swash"/>
                <a:ea typeface="Berkshire Swash"/>
                <a:cs typeface="Berkshire Swash"/>
                <a:sym typeface="Berkshire Swash"/>
              </a:rPr>
              <a:t>Dispatch</a:t>
            </a:r>
            <a:r>
              <a:rPr lang="en" sz="1400">
                <a:solidFill>
                  <a:srgbClr val="FF9900"/>
                </a:solidFill>
                <a:latin typeface="Berkshire Swash"/>
                <a:ea typeface="Berkshire Swash"/>
                <a:cs typeface="Berkshire Swash"/>
                <a:sym typeface="Berkshire Swash"/>
              </a:rPr>
              <a:t>er</a:t>
            </a:r>
            <a:r>
              <a:rPr lang="en" sz="1200">
                <a:solidFill>
                  <a:srgbClr val="FF9900"/>
                </a:solidFill>
                <a:latin typeface="Berkshire Swash"/>
                <a:ea typeface="Berkshire Swash"/>
                <a:cs typeface="Berkshire Swash"/>
                <a:sym typeface="Berkshire Swash"/>
              </a:rPr>
              <a:t>              ‘M’      </a:t>
            </a:r>
            <a:endParaRPr b="1" sz="1200">
              <a:solidFill>
                <a:srgbClr val="FF9900"/>
              </a:solidFill>
              <a:latin typeface="Berkshire Swash"/>
              <a:ea typeface="Berkshire Swash"/>
              <a:cs typeface="Berkshire Swash"/>
              <a:sym typeface="Berkshire Swash"/>
            </a:endParaRPr>
          </a:p>
          <a:p>
            <a:pPr indent="-317500" lvl="0" marL="457200" rtl="0">
              <a:spcBef>
                <a:spcPts val="0"/>
              </a:spcBef>
              <a:spcAft>
                <a:spcPts val="0"/>
              </a:spcAft>
              <a:buClr>
                <a:srgbClr val="FF9900"/>
              </a:buClr>
              <a:buSzPts val="1400"/>
              <a:buFont typeface="Berkshire Swash"/>
              <a:buChar char="●"/>
            </a:pPr>
            <a:r>
              <a:rPr b="1" lang="en" sz="1400">
                <a:solidFill>
                  <a:srgbClr val="FF9900"/>
                </a:solidFill>
                <a:latin typeface="Berkshire Swash"/>
                <a:ea typeface="Berkshire Swash"/>
                <a:cs typeface="Berkshire Swash"/>
                <a:sym typeface="Berkshire Swash"/>
              </a:rPr>
              <a:t>Donor                </a:t>
            </a:r>
            <a:r>
              <a:rPr b="1" lang="en" sz="1200">
                <a:solidFill>
                  <a:srgbClr val="FF9900"/>
                </a:solidFill>
                <a:latin typeface="Berkshire Swash"/>
                <a:ea typeface="Berkshire Swash"/>
                <a:cs typeface="Berkshire Swash"/>
                <a:sym typeface="Berkshire Swash"/>
              </a:rPr>
              <a:t> </a:t>
            </a:r>
            <a:r>
              <a:rPr lang="en" sz="1200">
                <a:solidFill>
                  <a:srgbClr val="FF9900"/>
                </a:solidFill>
                <a:latin typeface="Berkshire Swash"/>
                <a:ea typeface="Berkshire Swash"/>
                <a:cs typeface="Berkshire Swash"/>
                <a:sym typeface="Berkshire Swash"/>
              </a:rPr>
              <a:t>MI6</a:t>
            </a:r>
            <a:endParaRPr sz="1200">
              <a:solidFill>
                <a:srgbClr val="FF9900"/>
              </a:solidFill>
              <a:latin typeface="Berkshire Swash"/>
              <a:ea typeface="Berkshire Swash"/>
              <a:cs typeface="Berkshire Swash"/>
              <a:sym typeface="Berkshire Swash"/>
            </a:endParaRPr>
          </a:p>
          <a:p>
            <a:pPr indent="-317500" lvl="0" marL="457200" rtl="0">
              <a:spcBef>
                <a:spcPts val="0"/>
              </a:spcBef>
              <a:spcAft>
                <a:spcPts val="0"/>
              </a:spcAft>
              <a:buClr>
                <a:srgbClr val="FF9900"/>
              </a:buClr>
              <a:buSzPts val="1400"/>
              <a:buFont typeface="Berkshire Swash"/>
              <a:buChar char="●"/>
            </a:pPr>
            <a:r>
              <a:rPr b="1" lang="en" sz="1400">
                <a:solidFill>
                  <a:srgbClr val="FF9900"/>
                </a:solidFill>
                <a:latin typeface="Berkshire Swash"/>
                <a:ea typeface="Berkshire Swash"/>
                <a:cs typeface="Berkshire Swash"/>
                <a:sym typeface="Berkshire Swash"/>
              </a:rPr>
              <a:t>Helper                </a:t>
            </a:r>
            <a:r>
              <a:rPr lang="en" sz="1200">
                <a:solidFill>
                  <a:srgbClr val="FF9900"/>
                </a:solidFill>
                <a:latin typeface="Berkshire Swash"/>
                <a:ea typeface="Berkshire Swash"/>
                <a:cs typeface="Berkshire Swash"/>
                <a:sym typeface="Berkshire Swash"/>
              </a:rPr>
              <a:t>Felix Leiter (CIA)</a:t>
            </a:r>
            <a:endParaRPr sz="1200">
              <a:solidFill>
                <a:srgbClr val="FF9900"/>
              </a:solidFill>
              <a:latin typeface="Berkshire Swash"/>
              <a:ea typeface="Berkshire Swash"/>
              <a:cs typeface="Berkshire Swash"/>
              <a:sym typeface="Berkshire Swash"/>
            </a:endParaRPr>
          </a:p>
          <a:p>
            <a:pPr indent="-317500" lvl="0" marL="457200" rtl="0">
              <a:spcBef>
                <a:spcPts val="0"/>
              </a:spcBef>
              <a:spcAft>
                <a:spcPts val="0"/>
              </a:spcAft>
              <a:buClr>
                <a:srgbClr val="FF9900"/>
              </a:buClr>
              <a:buSzPts val="1400"/>
              <a:buFont typeface="Berkshire Swash"/>
              <a:buChar char="●"/>
            </a:pPr>
            <a:r>
              <a:rPr b="1" lang="en" sz="1400">
                <a:solidFill>
                  <a:srgbClr val="FF9900"/>
                </a:solidFill>
                <a:latin typeface="Berkshire Swash"/>
                <a:ea typeface="Berkshire Swash"/>
                <a:cs typeface="Berkshire Swash"/>
                <a:sym typeface="Berkshire Swash"/>
              </a:rPr>
              <a:t>Princess/Prize   </a:t>
            </a:r>
            <a:r>
              <a:rPr lang="en" sz="1200">
                <a:solidFill>
                  <a:srgbClr val="FF9900"/>
                </a:solidFill>
                <a:latin typeface="Berkshire Swash"/>
                <a:ea typeface="Berkshire Swash"/>
                <a:cs typeface="Berkshire Swash"/>
                <a:sym typeface="Berkshire Swash"/>
              </a:rPr>
              <a:t>Vesper</a:t>
            </a:r>
            <a:r>
              <a:rPr b="1" lang="en" sz="1200">
                <a:solidFill>
                  <a:srgbClr val="FF9900"/>
                </a:solidFill>
                <a:latin typeface="Berkshire Swash"/>
                <a:ea typeface="Berkshire Swash"/>
                <a:cs typeface="Berkshire Swash"/>
                <a:sym typeface="Berkshire Swash"/>
              </a:rPr>
              <a:t>  </a:t>
            </a:r>
            <a:r>
              <a:rPr b="1" lang="en" sz="1400">
                <a:solidFill>
                  <a:srgbClr val="FF9900"/>
                </a:solidFill>
                <a:latin typeface="Berkshire Swash"/>
                <a:ea typeface="Berkshire Swash"/>
                <a:cs typeface="Berkshire Swash"/>
                <a:sym typeface="Berkshire Swash"/>
              </a:rPr>
              <a:t> </a:t>
            </a:r>
            <a:endParaRPr sz="1200">
              <a:solidFill>
                <a:srgbClr val="FF9900"/>
              </a:solidFill>
              <a:latin typeface="Berkshire Swash"/>
              <a:ea typeface="Berkshire Swash"/>
              <a:cs typeface="Berkshire Swash"/>
              <a:sym typeface="Berkshire Swash"/>
            </a:endParaRPr>
          </a:p>
          <a:p>
            <a:pPr indent="-317500" lvl="0" marL="457200" rtl="0">
              <a:spcBef>
                <a:spcPts val="0"/>
              </a:spcBef>
              <a:spcAft>
                <a:spcPts val="0"/>
              </a:spcAft>
              <a:buClr>
                <a:srgbClr val="FF9900"/>
              </a:buClr>
              <a:buSzPts val="1400"/>
              <a:buFont typeface="Berkshire Swash"/>
              <a:buChar char="●"/>
            </a:pPr>
            <a:r>
              <a:rPr b="1" lang="en" sz="1400">
                <a:solidFill>
                  <a:srgbClr val="FF9900"/>
                </a:solidFill>
                <a:latin typeface="Berkshire Swash"/>
                <a:ea typeface="Berkshire Swash"/>
                <a:cs typeface="Berkshire Swash"/>
                <a:sym typeface="Berkshire Swash"/>
              </a:rPr>
              <a:t>False hero </a:t>
            </a:r>
            <a:r>
              <a:rPr lang="en" sz="1200">
                <a:solidFill>
                  <a:srgbClr val="FF9900"/>
                </a:solidFill>
                <a:latin typeface="Berkshire Swash"/>
                <a:ea typeface="Berkshire Swash"/>
                <a:cs typeface="Berkshire Swash"/>
                <a:sym typeface="Berkshire Swash"/>
              </a:rPr>
              <a:t>              Mathis</a:t>
            </a:r>
            <a:endParaRPr sz="1400">
              <a:solidFill>
                <a:srgbClr val="FF9900"/>
              </a:solidFill>
              <a:latin typeface="Berkshire Swash"/>
              <a:ea typeface="Berkshire Swash"/>
              <a:cs typeface="Berkshire Swash"/>
              <a:sym typeface="Berkshire Swash"/>
            </a:endParaRPr>
          </a:p>
          <a:p>
            <a:pPr indent="-317500" lvl="0" marL="457200" rtl="0">
              <a:spcBef>
                <a:spcPts val="0"/>
              </a:spcBef>
              <a:spcAft>
                <a:spcPts val="0"/>
              </a:spcAft>
              <a:buClr>
                <a:srgbClr val="FF9900"/>
              </a:buClr>
              <a:buSzPts val="1400"/>
              <a:buFont typeface="Berkshire Swash"/>
              <a:buChar char="●"/>
            </a:pPr>
            <a:r>
              <a:rPr b="1" lang="en" sz="1400">
                <a:solidFill>
                  <a:srgbClr val="FF9900"/>
                </a:solidFill>
                <a:latin typeface="Berkshire Swash"/>
                <a:ea typeface="Berkshire Swash"/>
                <a:cs typeface="Berkshire Swash"/>
                <a:sym typeface="Berkshire Swash"/>
              </a:rPr>
              <a:t>False villain	 </a:t>
            </a:r>
            <a:r>
              <a:rPr lang="en" sz="1200">
                <a:solidFill>
                  <a:srgbClr val="FF9900"/>
                </a:solidFill>
                <a:latin typeface="Berkshire Swash"/>
                <a:ea typeface="Berkshire Swash"/>
                <a:cs typeface="Berkshire Swash"/>
                <a:sym typeface="Berkshire Swash"/>
              </a:rPr>
              <a:t>Le Chiffre </a:t>
            </a:r>
            <a:endParaRPr/>
          </a:p>
        </p:txBody>
      </p:sp>
      <p:sp>
        <p:nvSpPr>
          <p:cNvPr id="162" name="Google Shape;162;p22"/>
          <p:cNvSpPr txBox="1"/>
          <p:nvPr/>
        </p:nvSpPr>
        <p:spPr>
          <a:xfrm>
            <a:off x="537950" y="1000375"/>
            <a:ext cx="4350600" cy="5055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1800">
                <a:solidFill>
                  <a:srgbClr val="FFFF00"/>
                </a:solidFill>
                <a:latin typeface="Berkshire Swash"/>
                <a:ea typeface="Berkshire Swash"/>
                <a:cs typeface="Berkshire Swash"/>
                <a:sym typeface="Berkshire Swash"/>
              </a:rPr>
              <a:t>Casino Royale (2006)</a:t>
            </a:r>
            <a:endParaRPr sz="1800">
              <a:solidFill>
                <a:srgbClr val="FFFF00"/>
              </a:solidFill>
              <a:latin typeface="Berkshire Swash"/>
              <a:ea typeface="Berkshire Swash"/>
              <a:cs typeface="Berkshire Swash"/>
              <a:sym typeface="Berkshire Swash"/>
            </a:endParaRPr>
          </a:p>
        </p:txBody>
      </p:sp>
      <p:pic>
        <p:nvPicPr>
          <p:cNvPr descr="Image result for when was casino royale made" id="163" name="Google Shape;163;p22"/>
          <p:cNvPicPr preferRelativeResize="0"/>
          <p:nvPr/>
        </p:nvPicPr>
        <p:blipFill>
          <a:blip r:embed="rId3">
            <a:alphaModFix/>
          </a:blip>
          <a:stretch>
            <a:fillRect/>
          </a:stretch>
        </p:blipFill>
        <p:spPr>
          <a:xfrm>
            <a:off x="3841125" y="1217663"/>
            <a:ext cx="4826425" cy="30200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p23"/>
          <p:cNvSpPr txBox="1"/>
          <p:nvPr>
            <p:ph type="title"/>
          </p:nvPr>
        </p:nvSpPr>
        <p:spPr>
          <a:xfrm>
            <a:off x="311700" y="445025"/>
            <a:ext cx="3671100" cy="583800"/>
          </a:xfrm>
          <a:prstGeom prst="rect">
            <a:avLst/>
          </a:prstGeom>
        </p:spPr>
        <p:txBody>
          <a:bodyPr anchorCtr="0" anchor="t"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
                <a:solidFill>
                  <a:schemeClr val="accent1"/>
                </a:solidFill>
                <a:latin typeface="Berkshire Swash"/>
                <a:ea typeface="Berkshire Swash"/>
                <a:cs typeface="Berkshire Swash"/>
                <a:sym typeface="Berkshire Swash"/>
              </a:rPr>
              <a:t>Propp Character types</a:t>
            </a:r>
            <a:endParaRPr/>
          </a:p>
        </p:txBody>
      </p:sp>
      <p:sp>
        <p:nvSpPr>
          <p:cNvPr id="169" name="Google Shape;169;p23"/>
          <p:cNvSpPr txBox="1"/>
          <p:nvPr>
            <p:ph idx="1" type="body"/>
          </p:nvPr>
        </p:nvSpPr>
        <p:spPr>
          <a:xfrm>
            <a:off x="311700" y="1878075"/>
            <a:ext cx="3369000" cy="1727100"/>
          </a:xfrm>
          <a:prstGeom prst="rect">
            <a:avLst/>
          </a:prstGeom>
        </p:spPr>
        <p:txBody>
          <a:bodyPr anchorCtr="0" anchor="t" bIns="91425" lIns="91425" spcFirstLastPara="1" rIns="91425" wrap="square" tIns="91425">
            <a:noAutofit/>
          </a:bodyPr>
          <a:lstStyle/>
          <a:p>
            <a:pPr indent="-317500" lvl="0" marL="457200" rtl="0">
              <a:spcBef>
                <a:spcPts val="0"/>
              </a:spcBef>
              <a:spcAft>
                <a:spcPts val="0"/>
              </a:spcAft>
              <a:buClr>
                <a:srgbClr val="FF9900"/>
              </a:buClr>
              <a:buSzPts val="1400"/>
              <a:buFont typeface="Berkshire Swash"/>
              <a:buChar char="●"/>
            </a:pPr>
            <a:r>
              <a:rPr b="1" lang="en" sz="1400">
                <a:solidFill>
                  <a:srgbClr val="FF9900"/>
                </a:solidFill>
                <a:latin typeface="Berkshire Swash"/>
                <a:ea typeface="Berkshire Swash"/>
                <a:cs typeface="Berkshire Swash"/>
                <a:sym typeface="Berkshire Swash"/>
              </a:rPr>
              <a:t>Hero                      </a:t>
            </a:r>
            <a:r>
              <a:rPr lang="en" sz="1400">
                <a:solidFill>
                  <a:srgbClr val="FF9900"/>
                </a:solidFill>
                <a:latin typeface="Berkshire Swash"/>
                <a:ea typeface="Berkshire Swash"/>
                <a:cs typeface="Berkshire Swash"/>
                <a:sym typeface="Berkshire Swash"/>
              </a:rPr>
              <a:t> James Bond</a:t>
            </a:r>
            <a:r>
              <a:rPr b="1" lang="en" sz="1400">
                <a:solidFill>
                  <a:srgbClr val="FF9900"/>
                </a:solidFill>
                <a:latin typeface="Berkshire Swash"/>
                <a:ea typeface="Berkshire Swash"/>
                <a:cs typeface="Berkshire Swash"/>
                <a:sym typeface="Berkshire Swash"/>
              </a:rPr>
              <a:t> </a:t>
            </a:r>
            <a:r>
              <a:rPr lang="en" sz="1400">
                <a:solidFill>
                  <a:srgbClr val="FF9900"/>
                </a:solidFill>
                <a:latin typeface="Berkshire Swash"/>
                <a:ea typeface="Berkshire Swash"/>
                <a:cs typeface="Berkshire Swash"/>
                <a:sym typeface="Berkshire Swash"/>
              </a:rPr>
              <a:t>                            </a:t>
            </a:r>
            <a:endParaRPr sz="1400">
              <a:solidFill>
                <a:srgbClr val="FF9900"/>
              </a:solidFill>
              <a:latin typeface="Berkshire Swash"/>
              <a:ea typeface="Berkshire Swash"/>
              <a:cs typeface="Berkshire Swash"/>
              <a:sym typeface="Berkshire Swash"/>
            </a:endParaRPr>
          </a:p>
          <a:p>
            <a:pPr indent="-317500" lvl="0" marL="457200" rtl="0">
              <a:spcBef>
                <a:spcPts val="0"/>
              </a:spcBef>
              <a:spcAft>
                <a:spcPts val="0"/>
              </a:spcAft>
              <a:buClr>
                <a:srgbClr val="FF9900"/>
              </a:buClr>
              <a:buSzPts val="1400"/>
              <a:buFont typeface="Berkshire Swash"/>
              <a:buChar char="●"/>
            </a:pPr>
            <a:r>
              <a:rPr b="1" lang="en" sz="1400">
                <a:solidFill>
                  <a:srgbClr val="FF9900"/>
                </a:solidFill>
                <a:latin typeface="Berkshire Swash"/>
                <a:ea typeface="Berkshire Swash"/>
                <a:cs typeface="Berkshire Swash"/>
                <a:sym typeface="Berkshire Swash"/>
              </a:rPr>
              <a:t>Villain                    </a:t>
            </a:r>
            <a:r>
              <a:rPr lang="en" sz="1400">
                <a:solidFill>
                  <a:srgbClr val="FF9900"/>
                </a:solidFill>
                <a:latin typeface="Berkshire Swash"/>
                <a:ea typeface="Berkshire Swash"/>
                <a:cs typeface="Berkshire Swash"/>
                <a:sym typeface="Berkshire Swash"/>
              </a:rPr>
              <a:t>Goldfinger</a:t>
            </a:r>
            <a:endParaRPr sz="1400">
              <a:solidFill>
                <a:srgbClr val="FF9900"/>
              </a:solidFill>
              <a:latin typeface="Berkshire Swash"/>
              <a:ea typeface="Berkshire Swash"/>
              <a:cs typeface="Berkshire Swash"/>
              <a:sym typeface="Berkshire Swash"/>
            </a:endParaRPr>
          </a:p>
          <a:p>
            <a:pPr indent="-317500" lvl="0" marL="457200" rtl="0">
              <a:spcBef>
                <a:spcPts val="0"/>
              </a:spcBef>
              <a:spcAft>
                <a:spcPts val="0"/>
              </a:spcAft>
              <a:buClr>
                <a:srgbClr val="FF9900"/>
              </a:buClr>
              <a:buSzPts val="1400"/>
              <a:buFont typeface="Berkshire Swash"/>
              <a:buChar char="●"/>
            </a:pPr>
            <a:r>
              <a:rPr b="1" lang="en" sz="1400">
                <a:solidFill>
                  <a:srgbClr val="FF9900"/>
                </a:solidFill>
                <a:latin typeface="Berkshire Swash"/>
                <a:ea typeface="Berkshire Swash"/>
                <a:cs typeface="Berkshire Swash"/>
                <a:sym typeface="Berkshire Swash"/>
              </a:rPr>
              <a:t>Dispatch</a:t>
            </a:r>
            <a:r>
              <a:rPr lang="en" sz="1400">
                <a:solidFill>
                  <a:srgbClr val="FF9900"/>
                </a:solidFill>
                <a:latin typeface="Berkshire Swash"/>
                <a:ea typeface="Berkshire Swash"/>
                <a:cs typeface="Berkshire Swash"/>
                <a:sym typeface="Berkshire Swash"/>
              </a:rPr>
              <a:t>er                M</a:t>
            </a:r>
            <a:endParaRPr b="1" sz="1400">
              <a:solidFill>
                <a:srgbClr val="FF9900"/>
              </a:solidFill>
              <a:latin typeface="Berkshire Swash"/>
              <a:ea typeface="Berkshire Swash"/>
              <a:cs typeface="Berkshire Swash"/>
              <a:sym typeface="Berkshire Swash"/>
            </a:endParaRPr>
          </a:p>
          <a:p>
            <a:pPr indent="-317500" lvl="0" marL="457200" rtl="0">
              <a:spcBef>
                <a:spcPts val="0"/>
              </a:spcBef>
              <a:spcAft>
                <a:spcPts val="0"/>
              </a:spcAft>
              <a:buClr>
                <a:srgbClr val="FF9900"/>
              </a:buClr>
              <a:buSzPts val="1400"/>
              <a:buFont typeface="Berkshire Swash"/>
              <a:buChar char="●"/>
            </a:pPr>
            <a:r>
              <a:rPr b="1" lang="en" sz="1400">
                <a:solidFill>
                  <a:srgbClr val="FF9900"/>
                </a:solidFill>
                <a:latin typeface="Berkshire Swash"/>
                <a:ea typeface="Berkshire Swash"/>
                <a:cs typeface="Berkshire Swash"/>
                <a:sym typeface="Berkshire Swash"/>
              </a:rPr>
              <a:t>Donor                     </a:t>
            </a:r>
            <a:r>
              <a:rPr lang="en" sz="1400">
                <a:solidFill>
                  <a:srgbClr val="FF9900"/>
                </a:solidFill>
                <a:latin typeface="Berkshire Swash"/>
                <a:ea typeface="Berkshire Swash"/>
                <a:cs typeface="Berkshire Swash"/>
                <a:sym typeface="Berkshire Swash"/>
              </a:rPr>
              <a:t>Q</a:t>
            </a:r>
            <a:r>
              <a:rPr b="1" lang="en" sz="1400">
                <a:solidFill>
                  <a:srgbClr val="FF9900"/>
                </a:solidFill>
                <a:latin typeface="Berkshire Swash"/>
                <a:ea typeface="Berkshire Swash"/>
                <a:cs typeface="Berkshire Swash"/>
                <a:sym typeface="Berkshire Swash"/>
              </a:rPr>
              <a:t>       </a:t>
            </a:r>
            <a:endParaRPr b="1" sz="1400">
              <a:solidFill>
                <a:srgbClr val="FF9900"/>
              </a:solidFill>
              <a:latin typeface="Berkshire Swash"/>
              <a:ea typeface="Berkshire Swash"/>
              <a:cs typeface="Berkshire Swash"/>
              <a:sym typeface="Berkshire Swash"/>
            </a:endParaRPr>
          </a:p>
          <a:p>
            <a:pPr indent="-317500" lvl="0" marL="457200" rtl="0">
              <a:spcBef>
                <a:spcPts val="0"/>
              </a:spcBef>
              <a:spcAft>
                <a:spcPts val="0"/>
              </a:spcAft>
              <a:buClr>
                <a:srgbClr val="FF9900"/>
              </a:buClr>
              <a:buSzPts val="1400"/>
              <a:buFont typeface="Berkshire Swash"/>
              <a:buChar char="●"/>
            </a:pPr>
            <a:r>
              <a:rPr b="1" lang="en" sz="1400">
                <a:solidFill>
                  <a:srgbClr val="FF9900"/>
                </a:solidFill>
                <a:latin typeface="Berkshire Swash"/>
                <a:ea typeface="Berkshire Swash"/>
                <a:cs typeface="Berkshire Swash"/>
                <a:sym typeface="Berkshire Swash"/>
              </a:rPr>
              <a:t>Helper                   </a:t>
            </a:r>
            <a:r>
              <a:rPr lang="en" sz="1400">
                <a:solidFill>
                  <a:srgbClr val="FF9900"/>
                </a:solidFill>
                <a:latin typeface="Berkshire Swash"/>
                <a:ea typeface="Berkshire Swash"/>
                <a:cs typeface="Berkshire Swash"/>
                <a:sym typeface="Berkshire Swash"/>
              </a:rPr>
              <a:t>Pussy Galore </a:t>
            </a:r>
            <a:r>
              <a:rPr b="1" lang="en" sz="1400">
                <a:solidFill>
                  <a:srgbClr val="FF9900"/>
                </a:solidFill>
                <a:latin typeface="Berkshire Swash"/>
                <a:ea typeface="Berkshire Swash"/>
                <a:cs typeface="Berkshire Swash"/>
                <a:sym typeface="Berkshire Swash"/>
              </a:rPr>
              <a:t>                       </a:t>
            </a:r>
            <a:endParaRPr sz="1400">
              <a:solidFill>
                <a:srgbClr val="FF9900"/>
              </a:solidFill>
              <a:latin typeface="Berkshire Swash"/>
              <a:ea typeface="Berkshire Swash"/>
              <a:cs typeface="Berkshire Swash"/>
              <a:sym typeface="Berkshire Swash"/>
            </a:endParaRPr>
          </a:p>
          <a:p>
            <a:pPr indent="-317500" lvl="0" marL="457200" rtl="0">
              <a:spcBef>
                <a:spcPts val="0"/>
              </a:spcBef>
              <a:spcAft>
                <a:spcPts val="0"/>
              </a:spcAft>
              <a:buClr>
                <a:srgbClr val="FF9900"/>
              </a:buClr>
              <a:buSzPts val="1400"/>
              <a:buFont typeface="Berkshire Swash"/>
              <a:buChar char="●"/>
            </a:pPr>
            <a:r>
              <a:rPr b="1" lang="en" sz="1400">
                <a:solidFill>
                  <a:srgbClr val="FF9900"/>
                </a:solidFill>
                <a:latin typeface="Berkshire Swash"/>
                <a:ea typeface="Berkshire Swash"/>
                <a:cs typeface="Berkshire Swash"/>
                <a:sym typeface="Berkshire Swash"/>
              </a:rPr>
              <a:t>Princess/Prize      </a:t>
            </a:r>
            <a:r>
              <a:rPr lang="en" sz="1400">
                <a:solidFill>
                  <a:srgbClr val="FF9900"/>
                </a:solidFill>
                <a:latin typeface="Berkshire Swash"/>
                <a:ea typeface="Berkshire Swash"/>
                <a:cs typeface="Berkshire Swash"/>
                <a:sym typeface="Berkshire Swash"/>
              </a:rPr>
              <a:t>Pussy Galore</a:t>
            </a:r>
            <a:endParaRPr sz="1400">
              <a:solidFill>
                <a:srgbClr val="FF9900"/>
              </a:solidFill>
              <a:latin typeface="Berkshire Swash"/>
              <a:ea typeface="Berkshire Swash"/>
              <a:cs typeface="Berkshire Swash"/>
              <a:sym typeface="Berkshire Swash"/>
            </a:endParaRPr>
          </a:p>
          <a:p>
            <a:pPr indent="0" lvl="0" marL="0" rtl="0">
              <a:spcBef>
                <a:spcPts val="1600"/>
              </a:spcBef>
              <a:spcAft>
                <a:spcPts val="1600"/>
              </a:spcAft>
              <a:buNone/>
            </a:pPr>
            <a:r>
              <a:t/>
            </a:r>
            <a:endParaRPr/>
          </a:p>
        </p:txBody>
      </p:sp>
      <p:sp>
        <p:nvSpPr>
          <p:cNvPr id="170" name="Google Shape;170;p23"/>
          <p:cNvSpPr txBox="1"/>
          <p:nvPr/>
        </p:nvSpPr>
        <p:spPr>
          <a:xfrm>
            <a:off x="537950" y="1000375"/>
            <a:ext cx="4350600" cy="505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800">
                <a:solidFill>
                  <a:srgbClr val="FFFF00"/>
                </a:solidFill>
                <a:latin typeface="Berkshire Swash"/>
                <a:ea typeface="Berkshire Swash"/>
                <a:cs typeface="Berkshire Swash"/>
                <a:sym typeface="Berkshire Swash"/>
              </a:rPr>
              <a:t>GoldFinger (1964)</a:t>
            </a:r>
            <a:endParaRPr sz="1800">
              <a:solidFill>
                <a:srgbClr val="FFFF00"/>
              </a:solidFill>
              <a:latin typeface="Berkshire Swash"/>
              <a:ea typeface="Berkshire Swash"/>
              <a:cs typeface="Berkshire Swash"/>
              <a:sym typeface="Berkshire Swash"/>
            </a:endParaRPr>
          </a:p>
        </p:txBody>
      </p:sp>
      <p:pic>
        <p:nvPicPr>
          <p:cNvPr descr="Image result for goldfinger" id="171" name="Google Shape;171;p23"/>
          <p:cNvPicPr preferRelativeResize="0"/>
          <p:nvPr/>
        </p:nvPicPr>
        <p:blipFill>
          <a:blip r:embed="rId3">
            <a:alphaModFix/>
          </a:blip>
          <a:stretch>
            <a:fillRect/>
          </a:stretch>
        </p:blipFill>
        <p:spPr>
          <a:xfrm>
            <a:off x="4786125" y="821075"/>
            <a:ext cx="3188650" cy="39622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24"/>
          <p:cNvSpPr txBox="1"/>
          <p:nvPr>
            <p:ph type="title"/>
          </p:nvPr>
        </p:nvSpPr>
        <p:spPr>
          <a:xfrm>
            <a:off x="556500" y="0"/>
            <a:ext cx="80310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rgbClr val="FF9900"/>
                </a:solidFill>
                <a:latin typeface="Berkshire Swash"/>
                <a:ea typeface="Berkshire Swash"/>
                <a:cs typeface="Berkshire Swash"/>
                <a:sym typeface="Berkshire Swash"/>
              </a:rPr>
              <a:t>Theories from Mulvey, Todorov and Propp in Action</a:t>
            </a:r>
            <a:endParaRPr>
              <a:solidFill>
                <a:srgbClr val="FF9900"/>
              </a:solidFill>
              <a:latin typeface="Berkshire Swash"/>
              <a:ea typeface="Berkshire Swash"/>
              <a:cs typeface="Berkshire Swash"/>
              <a:sym typeface="Berkshire Swash"/>
            </a:endParaRPr>
          </a:p>
        </p:txBody>
      </p:sp>
      <p:sp>
        <p:nvSpPr>
          <p:cNvPr id="177" name="Google Shape;177;p24"/>
          <p:cNvSpPr txBox="1"/>
          <p:nvPr>
            <p:ph idx="1" type="body"/>
          </p:nvPr>
        </p:nvSpPr>
        <p:spPr>
          <a:xfrm>
            <a:off x="3520475" y="501275"/>
            <a:ext cx="2330700" cy="4707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rPr lang="en">
                <a:solidFill>
                  <a:srgbClr val="FFFF00"/>
                </a:solidFill>
                <a:latin typeface="Berkshire Swash"/>
                <a:ea typeface="Berkshire Swash"/>
                <a:cs typeface="Berkshire Swash"/>
                <a:sym typeface="Berkshire Swash"/>
              </a:rPr>
              <a:t>Casino Royale (2006)</a:t>
            </a:r>
            <a:endParaRPr>
              <a:solidFill>
                <a:srgbClr val="FFFF00"/>
              </a:solidFill>
              <a:latin typeface="Berkshire Swash"/>
              <a:ea typeface="Berkshire Swash"/>
              <a:cs typeface="Berkshire Swash"/>
              <a:sym typeface="Berkshire Swash"/>
            </a:endParaRPr>
          </a:p>
        </p:txBody>
      </p:sp>
      <p:sp>
        <p:nvSpPr>
          <p:cNvPr id="178" name="Google Shape;178;p24"/>
          <p:cNvSpPr txBox="1"/>
          <p:nvPr/>
        </p:nvSpPr>
        <p:spPr>
          <a:xfrm>
            <a:off x="7663350" y="1009800"/>
            <a:ext cx="1425000" cy="29256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solidFill>
                  <a:srgbClr val="FF9900"/>
                </a:solidFill>
                <a:latin typeface="Berkshire Swash"/>
                <a:ea typeface="Berkshire Swash"/>
                <a:cs typeface="Berkshire Swash"/>
                <a:sym typeface="Berkshire Swash"/>
              </a:rPr>
              <a:t>Mulvey</a:t>
            </a:r>
            <a:endParaRPr>
              <a:solidFill>
                <a:srgbClr val="FF9900"/>
              </a:solidFill>
              <a:latin typeface="Berkshire Swash"/>
              <a:ea typeface="Berkshire Swash"/>
              <a:cs typeface="Berkshire Swash"/>
              <a:sym typeface="Berkshire Swash"/>
            </a:endParaRPr>
          </a:p>
          <a:p>
            <a:pPr indent="0" lvl="0" marL="0">
              <a:spcBef>
                <a:spcPts val="0"/>
              </a:spcBef>
              <a:spcAft>
                <a:spcPts val="0"/>
              </a:spcAft>
              <a:buNone/>
            </a:pPr>
            <a:r>
              <a:rPr lang="en" sz="1200">
                <a:solidFill>
                  <a:srgbClr val="FF9900"/>
                </a:solidFill>
                <a:latin typeface="Berkshire Swash"/>
                <a:ea typeface="Berkshire Swash"/>
                <a:cs typeface="Berkshire Swash"/>
                <a:sym typeface="Berkshire Swash"/>
              </a:rPr>
              <a:t>M</a:t>
            </a:r>
            <a:r>
              <a:rPr lang="en" sz="1200">
                <a:solidFill>
                  <a:srgbClr val="FF9900"/>
                </a:solidFill>
                <a:latin typeface="Berkshire Swash"/>
                <a:ea typeface="Berkshire Swash"/>
                <a:cs typeface="Berkshire Swash"/>
                <a:sym typeface="Berkshire Swash"/>
              </a:rPr>
              <a:t>ale gaze theory.</a:t>
            </a:r>
            <a:endParaRPr sz="1200">
              <a:solidFill>
                <a:srgbClr val="FF9900"/>
              </a:solidFill>
              <a:latin typeface="Berkshire Swash"/>
              <a:ea typeface="Berkshire Swash"/>
              <a:cs typeface="Berkshire Swash"/>
              <a:sym typeface="Berkshire Swash"/>
            </a:endParaRPr>
          </a:p>
          <a:p>
            <a:pPr indent="0" lvl="0" marL="0">
              <a:spcBef>
                <a:spcPts val="0"/>
              </a:spcBef>
              <a:spcAft>
                <a:spcPts val="0"/>
              </a:spcAft>
              <a:buNone/>
            </a:pPr>
            <a:r>
              <a:rPr lang="en" sz="1200">
                <a:solidFill>
                  <a:srgbClr val="FF9900"/>
                </a:solidFill>
                <a:latin typeface="Berkshire Swash"/>
                <a:ea typeface="Berkshire Swash"/>
                <a:cs typeface="Berkshire Swash"/>
                <a:sym typeface="Berkshire Swash"/>
              </a:rPr>
              <a:t> Bond is dressed in this frame and is positioned higher up than the lady on the floor. The camera is angled to show the lady’s beauty and exposed skin.</a:t>
            </a:r>
            <a:endParaRPr sz="1200">
              <a:solidFill>
                <a:srgbClr val="FF9900"/>
              </a:solidFill>
              <a:latin typeface="Berkshire Swash"/>
              <a:ea typeface="Berkshire Swash"/>
              <a:cs typeface="Berkshire Swash"/>
              <a:sym typeface="Berkshire Swash"/>
            </a:endParaRPr>
          </a:p>
          <a:p>
            <a:pPr indent="0" lvl="0" marL="0">
              <a:spcBef>
                <a:spcPts val="0"/>
              </a:spcBef>
              <a:spcAft>
                <a:spcPts val="0"/>
              </a:spcAft>
              <a:buClr>
                <a:schemeClr val="dk1"/>
              </a:buClr>
              <a:buSzPts val="1100"/>
              <a:buFont typeface="Arial"/>
              <a:buNone/>
            </a:pPr>
            <a:r>
              <a:rPr lang="en" sz="1200">
                <a:solidFill>
                  <a:srgbClr val="FF9900"/>
                </a:solidFill>
                <a:latin typeface="Berkshire Swash"/>
                <a:ea typeface="Berkshire Swash"/>
                <a:cs typeface="Berkshire Swash"/>
                <a:sym typeface="Berkshire Swash"/>
              </a:rPr>
              <a:t>Lighting is low key to make the room seem more romantic </a:t>
            </a:r>
            <a:endParaRPr sz="1200">
              <a:solidFill>
                <a:srgbClr val="FF9900"/>
              </a:solidFill>
              <a:latin typeface="Berkshire Swash"/>
              <a:ea typeface="Berkshire Swash"/>
              <a:cs typeface="Berkshire Swash"/>
              <a:sym typeface="Berkshire Swash"/>
            </a:endParaRPr>
          </a:p>
          <a:p>
            <a:pPr indent="0" lvl="0" marL="0">
              <a:spcBef>
                <a:spcPts val="0"/>
              </a:spcBef>
              <a:spcAft>
                <a:spcPts val="0"/>
              </a:spcAft>
              <a:buNone/>
            </a:pPr>
            <a:r>
              <a:t/>
            </a:r>
            <a:endParaRPr>
              <a:solidFill>
                <a:srgbClr val="FF9900"/>
              </a:solidFill>
              <a:latin typeface="Berkshire Swash"/>
              <a:ea typeface="Berkshire Swash"/>
              <a:cs typeface="Berkshire Swash"/>
              <a:sym typeface="Berkshire Swash"/>
            </a:endParaRPr>
          </a:p>
        </p:txBody>
      </p:sp>
      <p:sp>
        <p:nvSpPr>
          <p:cNvPr id="179" name="Google Shape;179;p24"/>
          <p:cNvSpPr txBox="1"/>
          <p:nvPr/>
        </p:nvSpPr>
        <p:spPr>
          <a:xfrm>
            <a:off x="773900" y="4166325"/>
            <a:ext cx="2935200" cy="9771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solidFill>
                  <a:srgbClr val="FF9900"/>
                </a:solidFill>
                <a:latin typeface="Berkshire Swash"/>
                <a:ea typeface="Berkshire Swash"/>
                <a:cs typeface="Berkshire Swash"/>
                <a:sym typeface="Berkshire Swash"/>
              </a:rPr>
              <a:t>Todorov</a:t>
            </a:r>
            <a:endParaRPr>
              <a:solidFill>
                <a:srgbClr val="FF9900"/>
              </a:solidFill>
              <a:latin typeface="Berkshire Swash"/>
              <a:ea typeface="Berkshire Swash"/>
              <a:cs typeface="Berkshire Swash"/>
              <a:sym typeface="Berkshire Swash"/>
            </a:endParaRPr>
          </a:p>
          <a:p>
            <a:pPr indent="0" lvl="0" marL="0">
              <a:spcBef>
                <a:spcPts val="0"/>
              </a:spcBef>
              <a:spcAft>
                <a:spcPts val="0"/>
              </a:spcAft>
              <a:buNone/>
            </a:pPr>
            <a:r>
              <a:rPr lang="en" sz="1200">
                <a:solidFill>
                  <a:srgbClr val="FF9900"/>
                </a:solidFill>
                <a:latin typeface="Berkshire Swash"/>
                <a:ea typeface="Berkshire Swash"/>
                <a:cs typeface="Berkshire Swash"/>
                <a:sym typeface="Berkshire Swash"/>
              </a:rPr>
              <a:t>Disruption - Bond uses charm to get the additional information he needs </a:t>
            </a:r>
            <a:r>
              <a:rPr lang="en" sz="1200">
                <a:solidFill>
                  <a:srgbClr val="FF9900"/>
                </a:solidFill>
                <a:latin typeface="Berkshire Swash"/>
                <a:ea typeface="Berkshire Swash"/>
                <a:cs typeface="Berkshire Swash"/>
                <a:sym typeface="Berkshire Swash"/>
              </a:rPr>
              <a:t>from the extra and quickly gets up to leave</a:t>
            </a:r>
            <a:endParaRPr sz="1200">
              <a:solidFill>
                <a:srgbClr val="FF9900"/>
              </a:solidFill>
              <a:latin typeface="Berkshire Swash"/>
              <a:ea typeface="Berkshire Swash"/>
              <a:cs typeface="Berkshire Swash"/>
              <a:sym typeface="Berkshire Swash"/>
            </a:endParaRPr>
          </a:p>
        </p:txBody>
      </p:sp>
      <p:sp>
        <p:nvSpPr>
          <p:cNvPr id="180" name="Google Shape;180;p24"/>
          <p:cNvSpPr txBox="1"/>
          <p:nvPr/>
        </p:nvSpPr>
        <p:spPr>
          <a:xfrm>
            <a:off x="4275225" y="4166325"/>
            <a:ext cx="3171000" cy="8967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solidFill>
                  <a:srgbClr val="FF9900"/>
                </a:solidFill>
                <a:latin typeface="Berkshire Swash"/>
                <a:ea typeface="Berkshire Swash"/>
                <a:cs typeface="Berkshire Swash"/>
                <a:sym typeface="Berkshire Swash"/>
              </a:rPr>
              <a:t>Propp</a:t>
            </a:r>
            <a:endParaRPr>
              <a:solidFill>
                <a:srgbClr val="FF9900"/>
              </a:solidFill>
              <a:latin typeface="Berkshire Swash"/>
              <a:ea typeface="Berkshire Swash"/>
              <a:cs typeface="Berkshire Swash"/>
              <a:sym typeface="Berkshire Swash"/>
            </a:endParaRPr>
          </a:p>
          <a:p>
            <a:pPr indent="0" lvl="0" marL="0">
              <a:spcBef>
                <a:spcPts val="0"/>
              </a:spcBef>
              <a:spcAft>
                <a:spcPts val="0"/>
              </a:spcAft>
              <a:buNone/>
            </a:pPr>
            <a:r>
              <a:rPr lang="en" sz="1200">
                <a:solidFill>
                  <a:srgbClr val="FF9900"/>
                </a:solidFill>
                <a:latin typeface="Berkshire Swash"/>
                <a:ea typeface="Berkshire Swash"/>
                <a:cs typeface="Berkshire Swash"/>
                <a:sym typeface="Berkshire Swash"/>
              </a:rPr>
              <a:t>James Bond - the hero walks away and the with extra who imparts some information could be called a donor.</a:t>
            </a:r>
            <a:endParaRPr sz="1200">
              <a:solidFill>
                <a:srgbClr val="FF9900"/>
              </a:solidFill>
              <a:latin typeface="Berkshire Swash"/>
              <a:ea typeface="Berkshire Swash"/>
              <a:cs typeface="Berkshire Swash"/>
              <a:sym typeface="Berkshire Swash"/>
            </a:endParaRPr>
          </a:p>
          <a:p>
            <a:pPr indent="0" lvl="0" marL="0">
              <a:spcBef>
                <a:spcPts val="0"/>
              </a:spcBef>
              <a:spcAft>
                <a:spcPts val="0"/>
              </a:spcAft>
              <a:buNone/>
            </a:pPr>
            <a:r>
              <a:t/>
            </a:r>
            <a:endParaRPr>
              <a:solidFill>
                <a:srgbClr val="FF9900"/>
              </a:solidFill>
              <a:latin typeface="Berkshire Swash"/>
              <a:ea typeface="Berkshire Swash"/>
              <a:cs typeface="Berkshire Swash"/>
              <a:sym typeface="Berkshire Swash"/>
            </a:endParaRPr>
          </a:p>
        </p:txBody>
      </p:sp>
      <p:pic>
        <p:nvPicPr>
          <p:cNvPr id="181" name="Google Shape;181;p24"/>
          <p:cNvPicPr preferRelativeResize="0"/>
          <p:nvPr/>
        </p:nvPicPr>
        <p:blipFill>
          <a:blip r:embed="rId3">
            <a:alphaModFix/>
          </a:blip>
          <a:stretch>
            <a:fillRect/>
          </a:stretch>
        </p:blipFill>
        <p:spPr>
          <a:xfrm>
            <a:off x="407300" y="993488"/>
            <a:ext cx="7256051" cy="315652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sp>
        <p:nvSpPr>
          <p:cNvPr id="186" name="Google Shape;186;p25"/>
          <p:cNvSpPr txBox="1"/>
          <p:nvPr>
            <p:ph type="title"/>
          </p:nvPr>
        </p:nvSpPr>
        <p:spPr>
          <a:xfrm>
            <a:off x="528750" y="0"/>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
                <a:solidFill>
                  <a:srgbClr val="FF9900"/>
                </a:solidFill>
                <a:latin typeface="Berkshire Swash"/>
                <a:ea typeface="Berkshire Swash"/>
                <a:cs typeface="Berkshire Swash"/>
                <a:sym typeface="Berkshire Swash"/>
              </a:rPr>
              <a:t>Theories from Mulvey, Todorov and Propp in Action</a:t>
            </a:r>
            <a:endParaRPr>
              <a:solidFill>
                <a:srgbClr val="FF9900"/>
              </a:solidFill>
              <a:latin typeface="Berkshire Swash"/>
              <a:ea typeface="Berkshire Swash"/>
              <a:cs typeface="Berkshire Swash"/>
              <a:sym typeface="Berkshire Swash"/>
            </a:endParaRPr>
          </a:p>
          <a:p>
            <a:pPr indent="0" lvl="0" marL="0" rtl="0">
              <a:spcBef>
                <a:spcPts val="0"/>
              </a:spcBef>
              <a:spcAft>
                <a:spcPts val="0"/>
              </a:spcAft>
              <a:buNone/>
            </a:pPr>
            <a:r>
              <a:rPr lang="en" sz="1400">
                <a:solidFill>
                  <a:srgbClr val="FFFF00"/>
                </a:solidFill>
                <a:latin typeface="Berkshire Swash"/>
                <a:ea typeface="Berkshire Swash"/>
                <a:cs typeface="Berkshire Swash"/>
                <a:sym typeface="Berkshire Swash"/>
              </a:rPr>
              <a:t>                                                                            Goldfinger (1964)</a:t>
            </a:r>
            <a:endParaRPr sz="1400">
              <a:solidFill>
                <a:srgbClr val="FFFF00"/>
              </a:solidFill>
              <a:latin typeface="Berkshire Swash"/>
              <a:ea typeface="Berkshire Swash"/>
              <a:cs typeface="Berkshire Swash"/>
              <a:sym typeface="Berkshire Swash"/>
            </a:endParaRPr>
          </a:p>
          <a:p>
            <a:pPr indent="0" lvl="0" marL="0" rtl="0">
              <a:spcBef>
                <a:spcPts val="0"/>
              </a:spcBef>
              <a:spcAft>
                <a:spcPts val="0"/>
              </a:spcAft>
              <a:buNone/>
            </a:pPr>
            <a:r>
              <a:t/>
            </a:r>
            <a:endParaRPr sz="1400">
              <a:solidFill>
                <a:srgbClr val="FF9900"/>
              </a:solidFill>
              <a:latin typeface="Berkshire Swash"/>
              <a:ea typeface="Berkshire Swash"/>
              <a:cs typeface="Berkshire Swash"/>
              <a:sym typeface="Berkshire Swash"/>
            </a:endParaRPr>
          </a:p>
          <a:p>
            <a:pPr indent="0" lvl="0" marL="0">
              <a:spcBef>
                <a:spcPts val="0"/>
              </a:spcBef>
              <a:spcAft>
                <a:spcPts val="0"/>
              </a:spcAft>
              <a:buNone/>
            </a:pPr>
            <a:r>
              <a:t/>
            </a:r>
            <a:endParaRPr/>
          </a:p>
        </p:txBody>
      </p:sp>
      <p:sp>
        <p:nvSpPr>
          <p:cNvPr id="187" name="Google Shape;187;p25"/>
          <p:cNvSpPr txBox="1"/>
          <p:nvPr/>
        </p:nvSpPr>
        <p:spPr>
          <a:xfrm>
            <a:off x="7446225" y="905950"/>
            <a:ext cx="1603200" cy="22275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solidFill>
                  <a:srgbClr val="FF9900"/>
                </a:solidFill>
                <a:latin typeface="Berkshire Swash"/>
                <a:ea typeface="Berkshire Swash"/>
                <a:cs typeface="Berkshire Swash"/>
                <a:sym typeface="Berkshire Swash"/>
              </a:rPr>
              <a:t>Mulvey.</a:t>
            </a:r>
            <a:endParaRPr>
              <a:solidFill>
                <a:srgbClr val="FF9900"/>
              </a:solidFill>
              <a:latin typeface="Berkshire Swash"/>
              <a:ea typeface="Berkshire Swash"/>
              <a:cs typeface="Berkshire Swash"/>
              <a:sym typeface="Berkshire Swash"/>
            </a:endParaRPr>
          </a:p>
          <a:p>
            <a:pPr indent="0" lvl="0" marL="0">
              <a:spcBef>
                <a:spcPts val="0"/>
              </a:spcBef>
              <a:spcAft>
                <a:spcPts val="0"/>
              </a:spcAft>
              <a:buNone/>
            </a:pPr>
            <a:r>
              <a:rPr lang="en" sz="1200">
                <a:solidFill>
                  <a:srgbClr val="FF9900"/>
                </a:solidFill>
                <a:latin typeface="Berkshire Swash"/>
                <a:ea typeface="Berkshire Swash"/>
                <a:cs typeface="Berkshire Swash"/>
                <a:sym typeface="Berkshire Swash"/>
              </a:rPr>
              <a:t>A good example of the male gaze theory because Bond is in the dominant position in this frame and the extra (as in all typical Bond films) is the underdressed woman with full makeup and her hair styled.</a:t>
            </a:r>
            <a:endParaRPr sz="1200">
              <a:solidFill>
                <a:srgbClr val="FF9900"/>
              </a:solidFill>
              <a:latin typeface="Berkshire Swash"/>
              <a:ea typeface="Berkshire Swash"/>
              <a:cs typeface="Berkshire Swash"/>
              <a:sym typeface="Berkshire Swash"/>
            </a:endParaRPr>
          </a:p>
        </p:txBody>
      </p:sp>
      <p:sp>
        <p:nvSpPr>
          <p:cNvPr id="188" name="Google Shape;188;p25"/>
          <p:cNvSpPr txBox="1"/>
          <p:nvPr/>
        </p:nvSpPr>
        <p:spPr>
          <a:xfrm>
            <a:off x="528750" y="4275150"/>
            <a:ext cx="2982000" cy="8685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solidFill>
                  <a:srgbClr val="FF9900"/>
                </a:solidFill>
                <a:latin typeface="Berkshire Swash"/>
                <a:ea typeface="Berkshire Swash"/>
                <a:cs typeface="Berkshire Swash"/>
                <a:sym typeface="Berkshire Swash"/>
              </a:rPr>
              <a:t>Todorov.</a:t>
            </a:r>
            <a:endParaRPr>
              <a:solidFill>
                <a:srgbClr val="FF9900"/>
              </a:solidFill>
              <a:latin typeface="Berkshire Swash"/>
              <a:ea typeface="Berkshire Swash"/>
              <a:cs typeface="Berkshire Swash"/>
              <a:sym typeface="Berkshire Swash"/>
            </a:endParaRPr>
          </a:p>
          <a:p>
            <a:pPr indent="0" lvl="0" marL="0">
              <a:spcBef>
                <a:spcPts val="0"/>
              </a:spcBef>
              <a:spcAft>
                <a:spcPts val="0"/>
              </a:spcAft>
              <a:buNone/>
            </a:pPr>
            <a:r>
              <a:rPr lang="en" sz="1200">
                <a:solidFill>
                  <a:srgbClr val="FF9900"/>
                </a:solidFill>
                <a:latin typeface="Berkshire Swash"/>
                <a:ea typeface="Berkshire Swash"/>
                <a:cs typeface="Berkshire Swash"/>
                <a:sym typeface="Berkshire Swash"/>
              </a:rPr>
              <a:t>This frame remains as an equilibrium because the real threat has not emerged yet</a:t>
            </a:r>
            <a:endParaRPr sz="1200">
              <a:solidFill>
                <a:srgbClr val="FF9900"/>
              </a:solidFill>
              <a:latin typeface="Berkshire Swash"/>
              <a:ea typeface="Berkshire Swash"/>
              <a:cs typeface="Berkshire Swash"/>
              <a:sym typeface="Berkshire Swash"/>
            </a:endParaRPr>
          </a:p>
        </p:txBody>
      </p:sp>
      <p:sp>
        <p:nvSpPr>
          <p:cNvPr id="189" name="Google Shape;189;p25"/>
          <p:cNvSpPr txBox="1"/>
          <p:nvPr/>
        </p:nvSpPr>
        <p:spPr>
          <a:xfrm>
            <a:off x="4747100" y="4275150"/>
            <a:ext cx="1944300" cy="7440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solidFill>
                  <a:srgbClr val="FF9900"/>
                </a:solidFill>
                <a:latin typeface="Berkshire Swash"/>
                <a:ea typeface="Berkshire Swash"/>
                <a:cs typeface="Berkshire Swash"/>
                <a:sym typeface="Berkshire Swash"/>
              </a:rPr>
              <a:t>Propp.</a:t>
            </a:r>
            <a:endParaRPr>
              <a:solidFill>
                <a:srgbClr val="FF9900"/>
              </a:solidFill>
              <a:latin typeface="Berkshire Swash"/>
              <a:ea typeface="Berkshire Swash"/>
              <a:cs typeface="Berkshire Swash"/>
              <a:sym typeface="Berkshire Swash"/>
            </a:endParaRPr>
          </a:p>
          <a:p>
            <a:pPr indent="0" lvl="0" marL="0">
              <a:spcBef>
                <a:spcPts val="0"/>
              </a:spcBef>
              <a:spcAft>
                <a:spcPts val="0"/>
              </a:spcAft>
              <a:buNone/>
            </a:pPr>
            <a:r>
              <a:rPr lang="en" sz="1200">
                <a:solidFill>
                  <a:srgbClr val="FF9900"/>
                </a:solidFill>
                <a:latin typeface="Berkshire Swash"/>
                <a:ea typeface="Berkshire Swash"/>
                <a:cs typeface="Berkshire Swash"/>
                <a:sym typeface="Berkshire Swash"/>
              </a:rPr>
              <a:t>James Bond - The hero with an extra</a:t>
            </a:r>
            <a:endParaRPr sz="1200">
              <a:solidFill>
                <a:srgbClr val="FF9900"/>
              </a:solidFill>
              <a:latin typeface="Berkshire Swash"/>
              <a:ea typeface="Berkshire Swash"/>
              <a:cs typeface="Berkshire Swash"/>
              <a:sym typeface="Berkshire Swash"/>
            </a:endParaRPr>
          </a:p>
        </p:txBody>
      </p:sp>
      <p:pic>
        <p:nvPicPr>
          <p:cNvPr id="190" name="Google Shape;190;p25"/>
          <p:cNvPicPr preferRelativeResize="0"/>
          <p:nvPr/>
        </p:nvPicPr>
        <p:blipFill>
          <a:blip r:embed="rId3">
            <a:alphaModFix/>
          </a:blip>
          <a:stretch>
            <a:fillRect/>
          </a:stretch>
        </p:blipFill>
        <p:spPr>
          <a:xfrm>
            <a:off x="395375" y="868337"/>
            <a:ext cx="7050849" cy="340682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Google Shape;195;p26"/>
          <p:cNvSpPr txBox="1"/>
          <p:nvPr>
            <p:ph type="title"/>
          </p:nvPr>
        </p:nvSpPr>
        <p:spPr>
          <a:xfrm>
            <a:off x="3430200" y="114700"/>
            <a:ext cx="2283600" cy="612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rgbClr val="FF9900"/>
                </a:solidFill>
                <a:latin typeface="Berkshire Swash"/>
                <a:ea typeface="Berkshire Swash"/>
                <a:cs typeface="Berkshire Swash"/>
                <a:sym typeface="Berkshire Swash"/>
              </a:rPr>
              <a:t>Bibliography</a:t>
            </a:r>
            <a:endParaRPr>
              <a:solidFill>
                <a:srgbClr val="FF9900"/>
              </a:solidFill>
              <a:latin typeface="Berkshire Swash"/>
              <a:ea typeface="Berkshire Swash"/>
              <a:cs typeface="Berkshire Swash"/>
              <a:sym typeface="Berkshire Swash"/>
            </a:endParaRPr>
          </a:p>
        </p:txBody>
      </p:sp>
      <p:sp>
        <p:nvSpPr>
          <p:cNvPr id="196" name="Google Shape;196;p2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 sz="1000">
                <a:solidFill>
                  <a:srgbClr val="FF9900"/>
                </a:solidFill>
                <a:latin typeface="Berkshire Swash"/>
                <a:ea typeface="Berkshire Swash"/>
                <a:cs typeface="Berkshire Swash"/>
                <a:sym typeface="Berkshire Swash"/>
              </a:rPr>
              <a:t>Thomas B - Narrative : the Basics  (Routledge, 2016) ISBN:978-0-415-83264-9 </a:t>
            </a:r>
            <a:endParaRPr sz="1000">
              <a:solidFill>
                <a:srgbClr val="FF9900"/>
              </a:solidFill>
              <a:latin typeface="Berkshire Swash"/>
              <a:ea typeface="Berkshire Swash"/>
              <a:cs typeface="Berkshire Swash"/>
              <a:sym typeface="Berkshire Swash"/>
            </a:endParaRPr>
          </a:p>
          <a:p>
            <a:pPr indent="0" lvl="0" marL="0">
              <a:spcBef>
                <a:spcPts val="1600"/>
              </a:spcBef>
              <a:spcAft>
                <a:spcPts val="0"/>
              </a:spcAft>
              <a:buNone/>
            </a:pPr>
            <a:r>
              <a:rPr lang="en" sz="1000">
                <a:solidFill>
                  <a:srgbClr val="FF9900"/>
                </a:solidFill>
                <a:latin typeface="Berkshire Swash"/>
                <a:ea typeface="Berkshire Swash"/>
                <a:cs typeface="Berkshire Swash"/>
                <a:sym typeface="Berkshire Swash"/>
              </a:rPr>
              <a:t>Rose R -   Laura Mulvey  Visual Pleasure and Narrative Cinema 1975  (Afterall Books, 2016)  ISBN 978-1-84638-175-1</a:t>
            </a:r>
            <a:endParaRPr sz="1000">
              <a:solidFill>
                <a:srgbClr val="FF9900"/>
              </a:solidFill>
              <a:latin typeface="Berkshire Swash"/>
              <a:ea typeface="Berkshire Swash"/>
              <a:cs typeface="Berkshire Swash"/>
              <a:sym typeface="Berkshire Swash"/>
            </a:endParaRPr>
          </a:p>
          <a:p>
            <a:pPr indent="0" lvl="0" marL="0">
              <a:spcBef>
                <a:spcPts val="1600"/>
              </a:spcBef>
              <a:spcAft>
                <a:spcPts val="0"/>
              </a:spcAft>
              <a:buNone/>
            </a:pPr>
            <a:r>
              <a:rPr lang="en" sz="1000" u="sng">
                <a:solidFill>
                  <a:srgbClr val="FF9900"/>
                </a:solidFill>
                <a:latin typeface="Berkshire Swash"/>
                <a:ea typeface="Berkshire Swash"/>
                <a:cs typeface="Berkshire Swash"/>
                <a:sym typeface="Berkshire Swash"/>
                <a:hlinkClick r:id="rId3"/>
              </a:rPr>
              <a:t>https://www.imdb.com/title/tt0058150/</a:t>
            </a:r>
            <a:endParaRPr sz="1000">
              <a:solidFill>
                <a:srgbClr val="FF9900"/>
              </a:solidFill>
              <a:latin typeface="Berkshire Swash"/>
              <a:ea typeface="Berkshire Swash"/>
              <a:cs typeface="Berkshire Swash"/>
              <a:sym typeface="Berkshire Swash"/>
            </a:endParaRPr>
          </a:p>
          <a:p>
            <a:pPr indent="0" lvl="0" marL="0">
              <a:spcBef>
                <a:spcPts val="1600"/>
              </a:spcBef>
              <a:spcAft>
                <a:spcPts val="0"/>
              </a:spcAft>
              <a:buNone/>
            </a:pPr>
            <a:r>
              <a:rPr lang="en" sz="1000" u="sng">
                <a:solidFill>
                  <a:srgbClr val="FF9900"/>
                </a:solidFill>
                <a:latin typeface="Berkshire Swash"/>
                <a:ea typeface="Berkshire Swash"/>
                <a:cs typeface="Berkshire Swash"/>
                <a:sym typeface="Berkshire Swash"/>
                <a:hlinkClick r:id="rId4"/>
              </a:rPr>
              <a:t>https://www.imdb.com/title/tt0381061/</a:t>
            </a:r>
            <a:endParaRPr sz="1000">
              <a:solidFill>
                <a:srgbClr val="FF9900"/>
              </a:solidFill>
              <a:latin typeface="Berkshire Swash"/>
              <a:ea typeface="Berkshire Swash"/>
              <a:cs typeface="Berkshire Swash"/>
              <a:sym typeface="Berkshire Swash"/>
            </a:endParaRPr>
          </a:p>
          <a:p>
            <a:pPr indent="0" lvl="0" marL="0">
              <a:spcBef>
                <a:spcPts val="1600"/>
              </a:spcBef>
              <a:spcAft>
                <a:spcPts val="0"/>
              </a:spcAft>
              <a:buNone/>
            </a:pPr>
            <a:r>
              <a:rPr lang="en" sz="1000" u="sng">
                <a:solidFill>
                  <a:srgbClr val="FF9900"/>
                </a:solidFill>
                <a:latin typeface="Berkshire Swash"/>
                <a:ea typeface="Berkshire Swash"/>
                <a:cs typeface="Berkshire Swash"/>
                <a:sym typeface="Berkshire Swash"/>
                <a:hlinkClick r:id="rId5"/>
              </a:rPr>
              <a:t>https://www.youtube.com/watch?v=8kDdIL0tSeI</a:t>
            </a:r>
            <a:endParaRPr sz="1000">
              <a:solidFill>
                <a:srgbClr val="FF9900"/>
              </a:solidFill>
              <a:latin typeface="Berkshire Swash"/>
              <a:ea typeface="Berkshire Swash"/>
              <a:cs typeface="Berkshire Swash"/>
              <a:sym typeface="Berkshire Swash"/>
            </a:endParaRPr>
          </a:p>
          <a:p>
            <a:pPr indent="0" lvl="0" marL="0">
              <a:spcBef>
                <a:spcPts val="1600"/>
              </a:spcBef>
              <a:spcAft>
                <a:spcPts val="0"/>
              </a:spcAft>
              <a:buNone/>
            </a:pPr>
            <a:r>
              <a:t/>
            </a:r>
            <a:endParaRPr sz="1000">
              <a:solidFill>
                <a:srgbClr val="FF9900"/>
              </a:solidFill>
              <a:latin typeface="Berkshire Swash"/>
              <a:ea typeface="Berkshire Swash"/>
              <a:cs typeface="Berkshire Swash"/>
              <a:sym typeface="Berkshire Swash"/>
            </a:endParaRPr>
          </a:p>
          <a:p>
            <a:pPr indent="0" lvl="0" marL="0">
              <a:spcBef>
                <a:spcPts val="1600"/>
              </a:spcBef>
              <a:spcAft>
                <a:spcPts val="1600"/>
              </a:spcAft>
              <a:buClr>
                <a:schemeClr val="dk1"/>
              </a:buClr>
              <a:buSzPts val="1100"/>
              <a:buFont typeface="Arial"/>
              <a:buNone/>
            </a:pPr>
            <a:r>
              <a:t/>
            </a:r>
            <a:endParaRPr sz="1000">
              <a:solidFill>
                <a:srgbClr val="FF9900"/>
              </a:solidFill>
              <a:latin typeface="Berkshire Swash"/>
              <a:ea typeface="Berkshire Swash"/>
              <a:cs typeface="Berkshire Swash"/>
              <a:sym typeface="Berkshire Swash"/>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 name="Shape 59"/>
        <p:cNvGrpSpPr/>
        <p:nvPr/>
      </p:nvGrpSpPr>
      <p:grpSpPr>
        <a:xfrm>
          <a:off x="0" y="0"/>
          <a:ext cx="0" cy="0"/>
          <a:chOff x="0" y="0"/>
          <a:chExt cx="0" cy="0"/>
        </a:xfrm>
      </p:grpSpPr>
      <p:sp>
        <p:nvSpPr>
          <p:cNvPr id="60" name="Google Shape;60;p14"/>
          <p:cNvSpPr txBox="1"/>
          <p:nvPr>
            <p:ph type="title"/>
          </p:nvPr>
        </p:nvSpPr>
        <p:spPr>
          <a:xfrm>
            <a:off x="236200" y="237400"/>
            <a:ext cx="53982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rgbClr val="FF9900"/>
                </a:solidFill>
                <a:latin typeface="Berkshire Swash"/>
                <a:ea typeface="Berkshire Swash"/>
                <a:cs typeface="Berkshire Swash"/>
                <a:sym typeface="Berkshire Swash"/>
              </a:rPr>
              <a:t>Laura Mulvey (Male Gaze theory)</a:t>
            </a:r>
            <a:endParaRPr>
              <a:solidFill>
                <a:srgbClr val="FF9900"/>
              </a:solidFill>
              <a:latin typeface="Berkshire Swash"/>
              <a:ea typeface="Berkshire Swash"/>
              <a:cs typeface="Berkshire Swash"/>
              <a:sym typeface="Berkshire Swash"/>
            </a:endParaRPr>
          </a:p>
        </p:txBody>
      </p:sp>
      <p:sp>
        <p:nvSpPr>
          <p:cNvPr id="61" name="Google Shape;61;p14"/>
          <p:cNvSpPr txBox="1"/>
          <p:nvPr>
            <p:ph idx="1" type="body"/>
          </p:nvPr>
        </p:nvSpPr>
        <p:spPr>
          <a:xfrm>
            <a:off x="481325" y="1322175"/>
            <a:ext cx="4539600" cy="1697700"/>
          </a:xfrm>
          <a:prstGeom prst="rect">
            <a:avLst/>
          </a:prstGeom>
        </p:spPr>
        <p:txBody>
          <a:bodyPr anchorCtr="0" anchor="t"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 sz="1400">
                <a:solidFill>
                  <a:srgbClr val="FF9900"/>
                </a:solidFill>
                <a:latin typeface="Berkshire Swash"/>
                <a:ea typeface="Berkshire Swash"/>
                <a:cs typeface="Berkshire Swash"/>
                <a:sym typeface="Berkshire Swash"/>
              </a:rPr>
              <a:t>This is the heterosexual males point of view as he looks at a woman as an object who is there for the males pleasure.  It suggests that the camera represents a male perspective so they are the subject and the woman they appear to be looking at is the object. The image of the woman takes the passive form and the gaze of man is the active form.</a:t>
            </a:r>
            <a:endParaRPr sz="1400">
              <a:solidFill>
                <a:srgbClr val="FF9900"/>
              </a:solidFill>
              <a:latin typeface="Berkshire Swash"/>
              <a:ea typeface="Berkshire Swash"/>
              <a:cs typeface="Berkshire Swash"/>
              <a:sym typeface="Berkshire Swash"/>
            </a:endParaRPr>
          </a:p>
          <a:p>
            <a:pPr indent="0" lvl="0" marL="0">
              <a:spcBef>
                <a:spcPts val="1600"/>
              </a:spcBef>
              <a:spcAft>
                <a:spcPts val="1600"/>
              </a:spcAft>
              <a:buNone/>
            </a:pPr>
            <a:r>
              <a:t/>
            </a:r>
            <a:endParaRPr sz="1400">
              <a:solidFill>
                <a:srgbClr val="FF9900"/>
              </a:solidFill>
              <a:latin typeface="Berkshire Swash"/>
              <a:ea typeface="Berkshire Swash"/>
              <a:cs typeface="Berkshire Swash"/>
              <a:sym typeface="Berkshire Swash"/>
            </a:endParaRPr>
          </a:p>
        </p:txBody>
      </p:sp>
      <p:pic>
        <p:nvPicPr>
          <p:cNvPr id="62" name="Google Shape;62;p14"/>
          <p:cNvPicPr preferRelativeResize="0"/>
          <p:nvPr/>
        </p:nvPicPr>
        <p:blipFill>
          <a:blip r:embed="rId3">
            <a:alphaModFix/>
          </a:blip>
          <a:stretch>
            <a:fillRect/>
          </a:stretch>
        </p:blipFill>
        <p:spPr>
          <a:xfrm>
            <a:off x="5146933" y="1085332"/>
            <a:ext cx="3864950" cy="2434900"/>
          </a:xfrm>
          <a:prstGeom prst="rect">
            <a:avLst/>
          </a:prstGeom>
          <a:noFill/>
          <a:ln>
            <a:noFill/>
          </a:ln>
        </p:spPr>
      </p:pic>
      <p:sp>
        <p:nvSpPr>
          <p:cNvPr id="63" name="Google Shape;63;p14"/>
          <p:cNvSpPr txBox="1"/>
          <p:nvPr/>
        </p:nvSpPr>
        <p:spPr>
          <a:xfrm>
            <a:off x="349450" y="3982675"/>
            <a:ext cx="8333100" cy="10194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1600"/>
              </a:spcAft>
              <a:buClr>
                <a:schemeClr val="dk1"/>
              </a:buClr>
              <a:buSzPts val="1100"/>
              <a:buFont typeface="Arial"/>
              <a:buNone/>
            </a:pPr>
            <a:r>
              <a:rPr b="1" lang="en">
                <a:solidFill>
                  <a:srgbClr val="FF9900"/>
                </a:solidFill>
                <a:latin typeface="Berkshire Swash"/>
                <a:ea typeface="Berkshire Swash"/>
                <a:cs typeface="Berkshire Swash"/>
                <a:sym typeface="Berkshire Swash"/>
              </a:rPr>
              <a:t>Quote: </a:t>
            </a:r>
            <a:r>
              <a:rPr lang="en" sz="1200">
                <a:solidFill>
                  <a:srgbClr val="FF9900"/>
                </a:solidFill>
                <a:latin typeface="Berkshire Swash"/>
                <a:ea typeface="Berkshire Swash"/>
                <a:cs typeface="Berkshire Swash"/>
                <a:sym typeface="Berkshire Swash"/>
              </a:rPr>
              <a:t>“In a world ordered by sexual imbalance, pleasure in looking has been split between active/male and passive/female. The determining male gaze projects its phantasy on to the female form which is styled accordingly. In their traditional exhibitionist role women are simultaneously looked at and displayed, with their appearance coded for strong visual and erotic impact so that they can be said to connote to-be-looked-at-ness.”</a:t>
            </a:r>
            <a:endParaRPr sz="12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 name="Shape 67"/>
        <p:cNvGrpSpPr/>
        <p:nvPr/>
      </p:nvGrpSpPr>
      <p:grpSpPr>
        <a:xfrm>
          <a:off x="0" y="0"/>
          <a:ext cx="0" cy="0"/>
          <a:chOff x="0" y="0"/>
          <a:chExt cx="0" cy="0"/>
        </a:xfrm>
      </p:grpSpPr>
      <p:sp>
        <p:nvSpPr>
          <p:cNvPr id="68" name="Google Shape;68;p15"/>
          <p:cNvSpPr txBox="1"/>
          <p:nvPr/>
        </p:nvSpPr>
        <p:spPr>
          <a:xfrm>
            <a:off x="380225" y="2487275"/>
            <a:ext cx="1922700" cy="5991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solidFill>
                  <a:srgbClr val="DB48ED"/>
                </a:solidFill>
                <a:latin typeface="Berkshire Swash"/>
                <a:ea typeface="Berkshire Swash"/>
                <a:cs typeface="Berkshire Swash"/>
                <a:sym typeface="Berkshire Swash"/>
              </a:rPr>
              <a:t>30.8% of speaking characters are women</a:t>
            </a:r>
            <a:endParaRPr>
              <a:solidFill>
                <a:srgbClr val="DB48ED"/>
              </a:solidFill>
              <a:latin typeface="Berkshire Swash"/>
              <a:ea typeface="Berkshire Swash"/>
              <a:cs typeface="Berkshire Swash"/>
              <a:sym typeface="Berkshire Swash"/>
            </a:endParaRPr>
          </a:p>
        </p:txBody>
      </p:sp>
      <p:sp>
        <p:nvSpPr>
          <p:cNvPr id="69" name="Google Shape;69;p15"/>
          <p:cNvSpPr txBox="1"/>
          <p:nvPr/>
        </p:nvSpPr>
        <p:spPr>
          <a:xfrm>
            <a:off x="2524488" y="2487275"/>
            <a:ext cx="1580700" cy="9882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solidFill>
                  <a:srgbClr val="DB48ED"/>
                </a:solidFill>
                <a:latin typeface="Berkshire Swash"/>
                <a:ea typeface="Berkshire Swash"/>
                <a:cs typeface="Berkshire Swash"/>
                <a:sym typeface="Berkshire Swash"/>
              </a:rPr>
              <a:t>28.8% of women wear sexually revealing clothing</a:t>
            </a:r>
            <a:endParaRPr>
              <a:solidFill>
                <a:srgbClr val="DB48ED"/>
              </a:solidFill>
              <a:latin typeface="Berkshire Swash"/>
              <a:ea typeface="Berkshire Swash"/>
              <a:cs typeface="Berkshire Swash"/>
              <a:sym typeface="Berkshire Swash"/>
            </a:endParaRPr>
          </a:p>
          <a:p>
            <a:pPr indent="0" lvl="0" marL="0">
              <a:spcBef>
                <a:spcPts val="0"/>
              </a:spcBef>
              <a:spcAft>
                <a:spcPts val="0"/>
              </a:spcAft>
              <a:buNone/>
            </a:pPr>
            <a:r>
              <a:rPr lang="en">
                <a:solidFill>
                  <a:srgbClr val="0000FF"/>
                </a:solidFill>
                <a:latin typeface="Berkshire Swash"/>
                <a:ea typeface="Berkshire Swash"/>
                <a:cs typeface="Berkshire Swash"/>
                <a:sym typeface="Berkshire Swash"/>
              </a:rPr>
              <a:t>7.0% of men do</a:t>
            </a:r>
            <a:endParaRPr>
              <a:solidFill>
                <a:srgbClr val="0000FF"/>
              </a:solidFill>
              <a:latin typeface="Berkshire Swash"/>
              <a:ea typeface="Berkshire Swash"/>
              <a:cs typeface="Berkshire Swash"/>
              <a:sym typeface="Berkshire Swash"/>
            </a:endParaRPr>
          </a:p>
        </p:txBody>
      </p:sp>
      <p:sp>
        <p:nvSpPr>
          <p:cNvPr id="70" name="Google Shape;70;p15"/>
          <p:cNvSpPr txBox="1"/>
          <p:nvPr/>
        </p:nvSpPr>
        <p:spPr>
          <a:xfrm>
            <a:off x="4326775" y="2487275"/>
            <a:ext cx="2175600" cy="9882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solidFill>
                  <a:srgbClr val="DB48ED"/>
                </a:solidFill>
                <a:latin typeface="Berkshire Swash"/>
                <a:ea typeface="Berkshire Swash"/>
                <a:cs typeface="Berkshire Swash"/>
                <a:sym typeface="Berkshire Swash"/>
              </a:rPr>
              <a:t>26.2% of women actors remove almost all their clothes</a:t>
            </a:r>
            <a:endParaRPr>
              <a:solidFill>
                <a:srgbClr val="DB48ED"/>
              </a:solidFill>
              <a:latin typeface="Berkshire Swash"/>
              <a:ea typeface="Berkshire Swash"/>
              <a:cs typeface="Berkshire Swash"/>
              <a:sym typeface="Berkshire Swash"/>
            </a:endParaRPr>
          </a:p>
          <a:p>
            <a:pPr indent="0" lvl="0" marL="0">
              <a:spcBef>
                <a:spcPts val="0"/>
              </a:spcBef>
              <a:spcAft>
                <a:spcPts val="0"/>
              </a:spcAft>
              <a:buNone/>
            </a:pPr>
            <a:r>
              <a:rPr lang="en">
                <a:solidFill>
                  <a:srgbClr val="0000FF"/>
                </a:solidFill>
                <a:latin typeface="Berkshire Swash"/>
                <a:ea typeface="Berkshire Swash"/>
                <a:cs typeface="Berkshire Swash"/>
                <a:sym typeface="Berkshire Swash"/>
              </a:rPr>
              <a:t>Although 9.4% of men do</a:t>
            </a:r>
            <a:endParaRPr>
              <a:solidFill>
                <a:srgbClr val="0000FF"/>
              </a:solidFill>
              <a:latin typeface="Berkshire Swash"/>
              <a:ea typeface="Berkshire Swash"/>
              <a:cs typeface="Berkshire Swash"/>
              <a:sym typeface="Berkshire Swash"/>
            </a:endParaRPr>
          </a:p>
        </p:txBody>
      </p:sp>
      <p:sp>
        <p:nvSpPr>
          <p:cNvPr id="71" name="Google Shape;71;p15"/>
          <p:cNvSpPr txBox="1"/>
          <p:nvPr/>
        </p:nvSpPr>
        <p:spPr>
          <a:xfrm>
            <a:off x="6653525" y="2487275"/>
            <a:ext cx="2370900" cy="5991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solidFill>
                  <a:srgbClr val="DB48ED"/>
                </a:solidFill>
                <a:latin typeface="Berkshire Swash"/>
                <a:ea typeface="Berkshire Swash"/>
                <a:cs typeface="Berkshire Swash"/>
                <a:sym typeface="Berkshire Swash"/>
              </a:rPr>
              <a:t>10.7% of films had half of the characters are female</a:t>
            </a:r>
            <a:endParaRPr>
              <a:solidFill>
                <a:srgbClr val="DB48ED"/>
              </a:solidFill>
              <a:latin typeface="Berkshire Swash"/>
              <a:ea typeface="Berkshire Swash"/>
              <a:cs typeface="Berkshire Swash"/>
              <a:sym typeface="Berkshire Swash"/>
            </a:endParaRPr>
          </a:p>
        </p:txBody>
      </p:sp>
      <p:pic>
        <p:nvPicPr>
          <p:cNvPr id="72" name="Google Shape;72;p15"/>
          <p:cNvPicPr preferRelativeResize="0"/>
          <p:nvPr/>
        </p:nvPicPr>
        <p:blipFill rotWithShape="1">
          <a:blip r:embed="rId3">
            <a:alphaModFix/>
          </a:blip>
          <a:srcRect b="3890" l="19257" r="18842" t="3043"/>
          <a:stretch/>
        </p:blipFill>
        <p:spPr>
          <a:xfrm>
            <a:off x="2624000" y="860525"/>
            <a:ext cx="1188800" cy="1631800"/>
          </a:xfrm>
          <a:prstGeom prst="rect">
            <a:avLst/>
          </a:prstGeom>
          <a:noFill/>
          <a:ln>
            <a:noFill/>
          </a:ln>
        </p:spPr>
      </p:pic>
      <p:pic>
        <p:nvPicPr>
          <p:cNvPr id="73" name="Google Shape;73;p15"/>
          <p:cNvPicPr preferRelativeResize="0"/>
          <p:nvPr/>
        </p:nvPicPr>
        <p:blipFill rotWithShape="1">
          <a:blip r:embed="rId4">
            <a:alphaModFix/>
          </a:blip>
          <a:srcRect b="0" l="43118" r="11441" t="0"/>
          <a:stretch/>
        </p:blipFill>
        <p:spPr>
          <a:xfrm>
            <a:off x="2333763" y="3495281"/>
            <a:ext cx="1769252" cy="1615943"/>
          </a:xfrm>
          <a:prstGeom prst="rect">
            <a:avLst/>
          </a:prstGeom>
          <a:noFill/>
          <a:ln>
            <a:noFill/>
          </a:ln>
        </p:spPr>
      </p:pic>
      <p:pic>
        <p:nvPicPr>
          <p:cNvPr id="74" name="Google Shape;74;p15"/>
          <p:cNvPicPr preferRelativeResize="0"/>
          <p:nvPr/>
        </p:nvPicPr>
        <p:blipFill rotWithShape="1">
          <a:blip r:embed="rId5">
            <a:alphaModFix/>
          </a:blip>
          <a:srcRect b="0" l="46271" r="0" t="0"/>
          <a:stretch/>
        </p:blipFill>
        <p:spPr>
          <a:xfrm>
            <a:off x="4572000" y="865554"/>
            <a:ext cx="1468787" cy="1621721"/>
          </a:xfrm>
          <a:prstGeom prst="rect">
            <a:avLst/>
          </a:prstGeom>
          <a:noFill/>
          <a:ln>
            <a:noFill/>
          </a:ln>
        </p:spPr>
      </p:pic>
      <p:pic>
        <p:nvPicPr>
          <p:cNvPr id="75" name="Google Shape;75;p15"/>
          <p:cNvPicPr preferRelativeResize="0"/>
          <p:nvPr/>
        </p:nvPicPr>
        <p:blipFill rotWithShape="1">
          <a:blip r:embed="rId6">
            <a:alphaModFix/>
          </a:blip>
          <a:srcRect b="9518" l="25232" r="23189" t="0"/>
          <a:stretch/>
        </p:blipFill>
        <p:spPr>
          <a:xfrm>
            <a:off x="4726875" y="3495275"/>
            <a:ext cx="1228250" cy="1615950"/>
          </a:xfrm>
          <a:prstGeom prst="rect">
            <a:avLst/>
          </a:prstGeom>
          <a:noFill/>
          <a:ln>
            <a:noFill/>
          </a:ln>
        </p:spPr>
      </p:pic>
      <p:sp>
        <p:nvSpPr>
          <p:cNvPr id="76" name="Google Shape;76;p15"/>
          <p:cNvSpPr txBox="1"/>
          <p:nvPr>
            <p:ph type="title"/>
          </p:nvPr>
        </p:nvSpPr>
        <p:spPr>
          <a:xfrm>
            <a:off x="878450" y="0"/>
            <a:ext cx="6371700" cy="48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solidFill>
                  <a:srgbClr val="FF9900"/>
                </a:solidFill>
                <a:latin typeface="Berkshire Swash"/>
                <a:ea typeface="Berkshire Swash"/>
                <a:cs typeface="Berkshire Swash"/>
                <a:sym typeface="Berkshire Swash"/>
              </a:rPr>
              <a:t>Laura Mulvey (Male Gaze theory) </a:t>
            </a:r>
            <a:r>
              <a:rPr lang="en" sz="1200">
                <a:solidFill>
                  <a:srgbClr val="FF9900"/>
                </a:solidFill>
                <a:latin typeface="Berkshire Swash"/>
                <a:ea typeface="Berkshire Swash"/>
                <a:cs typeface="Berkshire Swash"/>
                <a:sym typeface="Berkshire Swash"/>
              </a:rPr>
              <a:t>continued ...</a:t>
            </a:r>
            <a:endParaRPr sz="1200"/>
          </a:p>
        </p:txBody>
      </p:sp>
      <p:pic>
        <p:nvPicPr>
          <p:cNvPr id="77" name="Google Shape;77;p15"/>
          <p:cNvPicPr preferRelativeResize="0"/>
          <p:nvPr/>
        </p:nvPicPr>
        <p:blipFill rotWithShape="1">
          <a:blip r:embed="rId7">
            <a:alphaModFix/>
          </a:blip>
          <a:srcRect b="0" l="5883" r="3880" t="0"/>
          <a:stretch/>
        </p:blipFill>
        <p:spPr>
          <a:xfrm>
            <a:off x="264050" y="1090375"/>
            <a:ext cx="2069725" cy="1401950"/>
          </a:xfrm>
          <a:prstGeom prst="rect">
            <a:avLst/>
          </a:prstGeom>
          <a:noFill/>
          <a:ln>
            <a:noFill/>
          </a:ln>
        </p:spPr>
      </p:pic>
      <p:pic>
        <p:nvPicPr>
          <p:cNvPr id="78" name="Google Shape;78;p15"/>
          <p:cNvPicPr preferRelativeResize="0"/>
          <p:nvPr/>
        </p:nvPicPr>
        <p:blipFill>
          <a:blip r:embed="rId8">
            <a:alphaModFix/>
          </a:blip>
          <a:stretch>
            <a:fillRect/>
          </a:stretch>
        </p:blipFill>
        <p:spPr>
          <a:xfrm>
            <a:off x="6380425" y="860524"/>
            <a:ext cx="2763574" cy="15356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 name="Shape 82"/>
        <p:cNvGrpSpPr/>
        <p:nvPr/>
      </p:nvGrpSpPr>
      <p:grpSpPr>
        <a:xfrm>
          <a:off x="0" y="0"/>
          <a:ext cx="0" cy="0"/>
          <a:chOff x="0" y="0"/>
          <a:chExt cx="0" cy="0"/>
        </a:xfrm>
      </p:grpSpPr>
      <p:sp>
        <p:nvSpPr>
          <p:cNvPr id="83" name="Google Shape;83;p16"/>
          <p:cNvSpPr txBox="1"/>
          <p:nvPr>
            <p:ph type="title"/>
          </p:nvPr>
        </p:nvSpPr>
        <p:spPr>
          <a:xfrm>
            <a:off x="311700" y="19907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
                <a:solidFill>
                  <a:srgbClr val="FF9900"/>
                </a:solidFill>
                <a:latin typeface="Berkshire Swash"/>
                <a:ea typeface="Berkshire Swash"/>
                <a:cs typeface="Berkshire Swash"/>
                <a:sym typeface="Berkshire Swash"/>
              </a:rPr>
              <a:t>Laura Mulvey (Male Gaze theory) </a:t>
            </a:r>
            <a:r>
              <a:rPr lang="en" sz="1200">
                <a:solidFill>
                  <a:srgbClr val="FF9900"/>
                </a:solidFill>
                <a:latin typeface="Berkshire Swash"/>
                <a:ea typeface="Berkshire Swash"/>
                <a:cs typeface="Berkshire Swash"/>
                <a:sym typeface="Berkshire Swash"/>
              </a:rPr>
              <a:t>continued ...</a:t>
            </a:r>
            <a:endParaRPr sz="1200"/>
          </a:p>
        </p:txBody>
      </p:sp>
      <p:sp>
        <p:nvSpPr>
          <p:cNvPr id="84" name="Google Shape;84;p16"/>
          <p:cNvSpPr txBox="1"/>
          <p:nvPr>
            <p:ph idx="1" type="body"/>
          </p:nvPr>
        </p:nvSpPr>
        <p:spPr>
          <a:xfrm>
            <a:off x="311700" y="1152475"/>
            <a:ext cx="2682300" cy="32640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rPr lang="en" sz="1400">
                <a:solidFill>
                  <a:srgbClr val="FF9900"/>
                </a:solidFill>
                <a:latin typeface="Berkshire Swash"/>
                <a:ea typeface="Berkshire Swash"/>
                <a:cs typeface="Berkshire Swash"/>
                <a:sym typeface="Berkshire Swash"/>
              </a:rPr>
              <a:t>In the James Bond film, </a:t>
            </a:r>
            <a:r>
              <a:rPr lang="en" sz="1400">
                <a:solidFill>
                  <a:srgbClr val="FFFF00"/>
                </a:solidFill>
                <a:latin typeface="Berkshire Swash"/>
                <a:ea typeface="Berkshire Swash"/>
                <a:cs typeface="Berkshire Swash"/>
                <a:sym typeface="Berkshire Swash"/>
              </a:rPr>
              <a:t>‘Casino Royale’ (2006) Thriller/Action genre</a:t>
            </a:r>
            <a:r>
              <a:rPr lang="en" sz="1400">
                <a:solidFill>
                  <a:srgbClr val="FF9900"/>
                </a:solidFill>
                <a:latin typeface="Berkshire Swash"/>
                <a:ea typeface="Berkshire Swash"/>
                <a:cs typeface="Berkshire Swash"/>
                <a:sym typeface="Berkshire Swash"/>
              </a:rPr>
              <a:t>, when the female character enters the room in an eye catching shiny red dress, the camera follows the male gaze on her as she walks towards the poker table. When she stops to greet her husband the camera does not focus on her face, instead it frames her husbands face and her chest</a:t>
            </a:r>
            <a:r>
              <a:rPr lang="en" sz="1400">
                <a:solidFill>
                  <a:srgbClr val="FF9900"/>
                </a:solidFill>
                <a:latin typeface="Berkshire Swash"/>
                <a:ea typeface="Berkshire Swash"/>
                <a:cs typeface="Berkshire Swash"/>
                <a:sym typeface="Berkshire Swash"/>
              </a:rPr>
              <a:t> as though that is what James Bond is looking at.</a:t>
            </a:r>
            <a:endParaRPr sz="1400">
              <a:solidFill>
                <a:srgbClr val="FF9900"/>
              </a:solidFill>
              <a:latin typeface="Berkshire Swash"/>
              <a:ea typeface="Berkshire Swash"/>
              <a:cs typeface="Berkshire Swash"/>
              <a:sym typeface="Berkshire Swash"/>
            </a:endParaRPr>
          </a:p>
        </p:txBody>
      </p:sp>
      <p:pic>
        <p:nvPicPr>
          <p:cNvPr descr="Bond wins the Aston Martin DB5 [James Bond Essentials]&#10;&#10;For entertainment purposes only, I do not claim ownership or rights of this production. Copyright is held by its respective owners." id="85" name="Google Shape;85;p16" title="Bond wins the Aston Martin DB5 [James Bond Essentials]">
            <a:hlinkClick r:id="rId3"/>
          </p:cNvPr>
          <p:cNvPicPr preferRelativeResize="0"/>
          <p:nvPr/>
        </p:nvPicPr>
        <p:blipFill>
          <a:blip r:embed="rId4">
            <a:alphaModFix/>
          </a:blip>
          <a:stretch>
            <a:fillRect/>
          </a:stretch>
        </p:blipFill>
        <p:spPr>
          <a:xfrm>
            <a:off x="3122450" y="869100"/>
            <a:ext cx="5507225" cy="41304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 name="Shape 89"/>
        <p:cNvGrpSpPr/>
        <p:nvPr/>
      </p:nvGrpSpPr>
      <p:grpSpPr>
        <a:xfrm>
          <a:off x="0" y="0"/>
          <a:ext cx="0" cy="0"/>
          <a:chOff x="0" y="0"/>
          <a:chExt cx="0" cy="0"/>
        </a:xfrm>
      </p:grpSpPr>
      <p:sp>
        <p:nvSpPr>
          <p:cNvPr id="90" name="Google Shape;90;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
                <a:solidFill>
                  <a:srgbClr val="FF9900"/>
                </a:solidFill>
                <a:latin typeface="Berkshire Swash"/>
                <a:ea typeface="Berkshire Swash"/>
                <a:cs typeface="Berkshire Swash"/>
                <a:sym typeface="Berkshire Swash"/>
              </a:rPr>
              <a:t>Laura Mulvey (Male Gaze theory) </a:t>
            </a:r>
            <a:r>
              <a:rPr lang="en" sz="1200">
                <a:solidFill>
                  <a:srgbClr val="FF9900"/>
                </a:solidFill>
                <a:latin typeface="Berkshire Swash"/>
                <a:ea typeface="Berkshire Swash"/>
                <a:cs typeface="Berkshire Swash"/>
                <a:sym typeface="Berkshire Swash"/>
              </a:rPr>
              <a:t>continued ...</a:t>
            </a:r>
            <a:endParaRPr sz="1200"/>
          </a:p>
          <a:p>
            <a:pPr indent="0" lvl="0" marL="0">
              <a:spcBef>
                <a:spcPts val="0"/>
              </a:spcBef>
              <a:spcAft>
                <a:spcPts val="0"/>
              </a:spcAft>
              <a:buNone/>
            </a:pPr>
            <a:r>
              <a:t/>
            </a:r>
            <a:endParaRPr/>
          </a:p>
        </p:txBody>
      </p:sp>
      <p:sp>
        <p:nvSpPr>
          <p:cNvPr id="91" name="Google Shape;91;p17"/>
          <p:cNvSpPr txBox="1"/>
          <p:nvPr>
            <p:ph idx="1" type="body"/>
          </p:nvPr>
        </p:nvSpPr>
        <p:spPr>
          <a:xfrm>
            <a:off x="311700" y="1152475"/>
            <a:ext cx="2776200" cy="33399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400">
                <a:solidFill>
                  <a:srgbClr val="FFFF00"/>
                </a:solidFill>
                <a:latin typeface="Berkshire Swash"/>
                <a:ea typeface="Berkshire Swash"/>
                <a:cs typeface="Berkshire Swash"/>
                <a:sym typeface="Berkshire Swash"/>
              </a:rPr>
              <a:t>Goldfinger (1964) </a:t>
            </a:r>
            <a:r>
              <a:rPr lang="en" sz="1400">
                <a:solidFill>
                  <a:srgbClr val="FF9900"/>
                </a:solidFill>
                <a:latin typeface="Berkshire Swash"/>
                <a:ea typeface="Berkshire Swash"/>
                <a:cs typeface="Berkshire Swash"/>
                <a:sym typeface="Berkshire Swash"/>
              </a:rPr>
              <a:t>Thriller/Action genre</a:t>
            </a:r>
            <a:endParaRPr sz="1400">
              <a:solidFill>
                <a:srgbClr val="FF9900"/>
              </a:solidFill>
              <a:latin typeface="Berkshire Swash"/>
              <a:ea typeface="Berkshire Swash"/>
              <a:cs typeface="Berkshire Swash"/>
              <a:sym typeface="Berkshire Swash"/>
            </a:endParaRPr>
          </a:p>
          <a:p>
            <a:pPr indent="0" lvl="0" marL="0">
              <a:spcBef>
                <a:spcPts val="1600"/>
              </a:spcBef>
              <a:spcAft>
                <a:spcPts val="1600"/>
              </a:spcAft>
              <a:buNone/>
            </a:pPr>
            <a:r>
              <a:rPr lang="en" sz="1200">
                <a:solidFill>
                  <a:srgbClr val="FF9900"/>
                </a:solidFill>
                <a:latin typeface="Berkshire Swash"/>
                <a:ea typeface="Berkshire Swash"/>
                <a:cs typeface="Berkshire Swash"/>
                <a:sym typeface="Berkshire Swash"/>
              </a:rPr>
              <a:t>Sean Connery’s James Bond film strongly follows the theory. This is because of the risky camera angles and the fetishistic scopophilia that builds up the physical beauty of the woman, Jill, on the bed.  For example, in this scene, Jil is seen on the bed covered in golden paint from head to toe and the couch pillow is cleverly placed to cover her posterior, however, her beauty is still more than evident.</a:t>
            </a:r>
            <a:endParaRPr sz="1200">
              <a:solidFill>
                <a:srgbClr val="FF9900"/>
              </a:solidFill>
              <a:latin typeface="Berkshire Swash"/>
              <a:ea typeface="Berkshire Swash"/>
              <a:cs typeface="Berkshire Swash"/>
              <a:sym typeface="Berkshire Swash"/>
            </a:endParaRPr>
          </a:p>
        </p:txBody>
      </p:sp>
      <p:pic>
        <p:nvPicPr>
          <p:cNvPr descr="One of the most famous Bond girls. A homage was done with the new Bond Craig when the new Bond girl was covered in oil in Quantum of Solace." id="92" name="Google Shape;92;p17" title="Goldfinger Golden Girl">
            <a:hlinkClick r:id="rId3"/>
          </p:cNvPr>
          <p:cNvPicPr preferRelativeResize="0"/>
          <p:nvPr/>
        </p:nvPicPr>
        <p:blipFill>
          <a:blip r:embed="rId4">
            <a:alphaModFix/>
          </a:blip>
          <a:stretch>
            <a:fillRect/>
          </a:stretch>
        </p:blipFill>
        <p:spPr>
          <a:xfrm>
            <a:off x="3729725" y="1152475"/>
            <a:ext cx="4572000" cy="3429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 name="Shape 96"/>
        <p:cNvGrpSpPr/>
        <p:nvPr/>
      </p:nvGrpSpPr>
      <p:grpSpPr>
        <a:xfrm>
          <a:off x="0" y="0"/>
          <a:ext cx="0" cy="0"/>
          <a:chOff x="0" y="0"/>
          <a:chExt cx="0" cy="0"/>
        </a:xfrm>
      </p:grpSpPr>
      <p:sp>
        <p:nvSpPr>
          <p:cNvPr id="97" name="Google Shape;97;p18"/>
          <p:cNvSpPr txBox="1"/>
          <p:nvPr>
            <p:ph idx="1" type="body"/>
          </p:nvPr>
        </p:nvSpPr>
        <p:spPr>
          <a:xfrm>
            <a:off x="656825" y="1429900"/>
            <a:ext cx="3933300" cy="21093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rgbClr val="FF9900"/>
                </a:solidFill>
                <a:latin typeface="Berkshire Swash"/>
                <a:ea typeface="Berkshire Swash"/>
                <a:cs typeface="Berkshire Swash"/>
                <a:sym typeface="Berkshire Swash"/>
              </a:rPr>
              <a:t>Equilibrium / narrative structure: </a:t>
            </a:r>
            <a:endParaRPr>
              <a:solidFill>
                <a:srgbClr val="FF9900"/>
              </a:solidFill>
              <a:latin typeface="Berkshire Swash"/>
              <a:ea typeface="Berkshire Swash"/>
              <a:cs typeface="Berkshire Swash"/>
              <a:sym typeface="Berkshire Swash"/>
            </a:endParaRPr>
          </a:p>
          <a:p>
            <a:pPr indent="0" lvl="0" marL="0">
              <a:spcBef>
                <a:spcPts val="1600"/>
              </a:spcBef>
              <a:spcAft>
                <a:spcPts val="0"/>
              </a:spcAft>
              <a:buClr>
                <a:schemeClr val="dk1"/>
              </a:buClr>
              <a:buSzPts val="1100"/>
              <a:buFont typeface="Arial"/>
              <a:buNone/>
            </a:pPr>
            <a:r>
              <a:rPr lang="en" sz="1200">
                <a:solidFill>
                  <a:srgbClr val="FF9900"/>
                </a:solidFill>
                <a:latin typeface="Berkshire Swash"/>
                <a:ea typeface="Berkshire Swash"/>
                <a:cs typeface="Berkshire Swash"/>
                <a:sym typeface="Berkshire Swash"/>
              </a:rPr>
              <a:t>Vladimir  Todorov came up with the theory with five main points; the beginning where everything is normal, something happens, the protagonist finds a way to fix the disruption, everything starts to get fixed and finally the return to equilibrium but not everything is the same. </a:t>
            </a:r>
            <a:endParaRPr sz="1200">
              <a:solidFill>
                <a:srgbClr val="FF9900"/>
              </a:solidFill>
            </a:endParaRPr>
          </a:p>
          <a:p>
            <a:pPr indent="0" lvl="0" marL="0">
              <a:spcBef>
                <a:spcPts val="1600"/>
              </a:spcBef>
              <a:spcAft>
                <a:spcPts val="1600"/>
              </a:spcAft>
              <a:buNone/>
            </a:pPr>
            <a:r>
              <a:t/>
            </a:r>
            <a:endParaRPr/>
          </a:p>
        </p:txBody>
      </p:sp>
      <p:sp>
        <p:nvSpPr>
          <p:cNvPr id="98" name="Google Shape;98;p18"/>
          <p:cNvSpPr txBox="1"/>
          <p:nvPr/>
        </p:nvSpPr>
        <p:spPr>
          <a:xfrm>
            <a:off x="5421527" y="218150"/>
            <a:ext cx="1418100" cy="44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9900"/>
                </a:solidFill>
                <a:latin typeface="Berkshire Swash"/>
                <a:ea typeface="Berkshire Swash"/>
                <a:cs typeface="Berkshire Swash"/>
                <a:sym typeface="Berkshire Swash"/>
              </a:rPr>
              <a:t>Equilibrium</a:t>
            </a:r>
            <a:endParaRPr sz="1800">
              <a:solidFill>
                <a:srgbClr val="FF9900"/>
              </a:solidFill>
            </a:endParaRPr>
          </a:p>
        </p:txBody>
      </p:sp>
      <p:pic>
        <p:nvPicPr>
          <p:cNvPr descr="Image result for todorov" id="99" name="Google Shape;99;p18"/>
          <p:cNvPicPr preferRelativeResize="0"/>
          <p:nvPr/>
        </p:nvPicPr>
        <p:blipFill>
          <a:blip r:embed="rId3">
            <a:alphaModFix/>
          </a:blip>
          <a:stretch>
            <a:fillRect/>
          </a:stretch>
        </p:blipFill>
        <p:spPr>
          <a:xfrm>
            <a:off x="7099829" y="0"/>
            <a:ext cx="2044170" cy="2109299"/>
          </a:xfrm>
          <a:prstGeom prst="rect">
            <a:avLst/>
          </a:prstGeom>
          <a:noFill/>
          <a:ln>
            <a:noFill/>
          </a:ln>
        </p:spPr>
      </p:pic>
      <p:sp>
        <p:nvSpPr>
          <p:cNvPr id="100" name="Google Shape;100;p18"/>
          <p:cNvSpPr/>
          <p:nvPr/>
        </p:nvSpPr>
        <p:spPr>
          <a:xfrm rot="5400000">
            <a:off x="5960775" y="777838"/>
            <a:ext cx="339600" cy="260700"/>
          </a:xfrm>
          <a:prstGeom prst="rightArrow">
            <a:avLst>
              <a:gd fmla="val 50000" name="adj1"/>
              <a:gd fmla="val 50000" name="adj2"/>
            </a:avLst>
          </a:prstGeom>
          <a:solidFill>
            <a:srgbClr val="FF99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01" name="Google Shape;101;p18"/>
          <p:cNvSpPr txBox="1"/>
          <p:nvPr/>
        </p:nvSpPr>
        <p:spPr>
          <a:xfrm>
            <a:off x="5475225" y="1151550"/>
            <a:ext cx="1310700" cy="44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9900"/>
                </a:solidFill>
                <a:latin typeface="Berkshire Swash"/>
                <a:ea typeface="Berkshire Swash"/>
                <a:cs typeface="Berkshire Swash"/>
                <a:sym typeface="Berkshire Swash"/>
              </a:rPr>
              <a:t>Disruption</a:t>
            </a:r>
            <a:endParaRPr sz="1800">
              <a:solidFill>
                <a:srgbClr val="FF9900"/>
              </a:solidFill>
            </a:endParaRPr>
          </a:p>
        </p:txBody>
      </p:sp>
      <p:sp>
        <p:nvSpPr>
          <p:cNvPr id="102" name="Google Shape;102;p18"/>
          <p:cNvSpPr/>
          <p:nvPr/>
        </p:nvSpPr>
        <p:spPr>
          <a:xfrm rot="5400000">
            <a:off x="5960775" y="1861275"/>
            <a:ext cx="339600" cy="260700"/>
          </a:xfrm>
          <a:prstGeom prst="rightArrow">
            <a:avLst>
              <a:gd fmla="val 50000" name="adj1"/>
              <a:gd fmla="val 50000" name="adj2"/>
            </a:avLst>
          </a:prstGeom>
          <a:solidFill>
            <a:srgbClr val="FF99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03" name="Google Shape;103;p18"/>
          <p:cNvSpPr txBox="1"/>
          <p:nvPr/>
        </p:nvSpPr>
        <p:spPr>
          <a:xfrm>
            <a:off x="5448375" y="2379363"/>
            <a:ext cx="1364400" cy="44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9900"/>
                </a:solidFill>
                <a:latin typeface="Berkshire Swash"/>
                <a:ea typeface="Berkshire Swash"/>
                <a:cs typeface="Berkshire Swash"/>
                <a:sym typeface="Berkshire Swash"/>
              </a:rPr>
              <a:t>Resolution</a:t>
            </a:r>
            <a:endParaRPr sz="1800">
              <a:solidFill>
                <a:srgbClr val="FF9900"/>
              </a:solidFill>
            </a:endParaRPr>
          </a:p>
        </p:txBody>
      </p:sp>
      <p:sp>
        <p:nvSpPr>
          <p:cNvPr id="104" name="Google Shape;104;p18"/>
          <p:cNvSpPr txBox="1"/>
          <p:nvPr/>
        </p:nvSpPr>
        <p:spPr>
          <a:xfrm>
            <a:off x="5168325" y="3489150"/>
            <a:ext cx="1924500" cy="44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9900"/>
                </a:solidFill>
                <a:latin typeface="Berkshire Swash"/>
                <a:ea typeface="Berkshire Swash"/>
                <a:cs typeface="Berkshire Swash"/>
                <a:sym typeface="Berkshire Swash"/>
              </a:rPr>
              <a:t>Restored Order</a:t>
            </a:r>
            <a:endParaRPr sz="1800">
              <a:solidFill>
                <a:srgbClr val="FF9900"/>
              </a:solidFill>
            </a:endParaRPr>
          </a:p>
        </p:txBody>
      </p:sp>
      <p:sp>
        <p:nvSpPr>
          <p:cNvPr id="105" name="Google Shape;105;p18"/>
          <p:cNvSpPr txBox="1"/>
          <p:nvPr/>
        </p:nvSpPr>
        <p:spPr>
          <a:xfrm>
            <a:off x="5087925" y="4486550"/>
            <a:ext cx="2085300" cy="44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9900"/>
                </a:solidFill>
                <a:latin typeface="Berkshire Swash"/>
                <a:ea typeface="Berkshire Swash"/>
                <a:cs typeface="Berkshire Swash"/>
                <a:sym typeface="Berkshire Swash"/>
              </a:rPr>
              <a:t>New </a:t>
            </a:r>
            <a:r>
              <a:rPr lang="en" sz="1800">
                <a:solidFill>
                  <a:srgbClr val="FF9900"/>
                </a:solidFill>
                <a:latin typeface="Berkshire Swash"/>
                <a:ea typeface="Berkshire Swash"/>
                <a:cs typeface="Berkshire Swash"/>
                <a:sym typeface="Berkshire Swash"/>
              </a:rPr>
              <a:t>Equilibrium</a:t>
            </a:r>
            <a:endParaRPr sz="1800">
              <a:solidFill>
                <a:srgbClr val="FF9900"/>
              </a:solidFill>
            </a:endParaRPr>
          </a:p>
        </p:txBody>
      </p:sp>
      <p:sp>
        <p:nvSpPr>
          <p:cNvPr id="106" name="Google Shape;106;p18"/>
          <p:cNvSpPr/>
          <p:nvPr/>
        </p:nvSpPr>
        <p:spPr>
          <a:xfrm rot="5400000">
            <a:off x="5960775" y="4080838"/>
            <a:ext cx="339600" cy="260700"/>
          </a:xfrm>
          <a:prstGeom prst="rightArrow">
            <a:avLst>
              <a:gd fmla="val 50000" name="adj1"/>
              <a:gd fmla="val 50000" name="adj2"/>
            </a:avLst>
          </a:prstGeom>
          <a:solidFill>
            <a:srgbClr val="FF99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07" name="Google Shape;107;p18"/>
          <p:cNvSpPr/>
          <p:nvPr/>
        </p:nvSpPr>
        <p:spPr>
          <a:xfrm rot="5400000">
            <a:off x="5960775" y="3083438"/>
            <a:ext cx="339600" cy="260700"/>
          </a:xfrm>
          <a:prstGeom prst="rightArrow">
            <a:avLst>
              <a:gd fmla="val 50000" name="adj1"/>
              <a:gd fmla="val 50000" name="adj2"/>
            </a:avLst>
          </a:prstGeom>
          <a:solidFill>
            <a:srgbClr val="FF99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08" name="Google Shape;108;p18"/>
          <p:cNvSpPr txBox="1"/>
          <p:nvPr>
            <p:ph type="title"/>
          </p:nvPr>
        </p:nvSpPr>
        <p:spPr>
          <a:xfrm>
            <a:off x="301025" y="271450"/>
            <a:ext cx="46449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solidFill>
                  <a:srgbClr val="FF9900"/>
                </a:solidFill>
                <a:latin typeface="Berkshire Swash"/>
                <a:ea typeface="Berkshire Swash"/>
                <a:cs typeface="Berkshire Swash"/>
                <a:sym typeface="Berkshire Swash"/>
              </a:rPr>
              <a:t>Todorov’s Narrative Theory</a:t>
            </a:r>
            <a:endParaRPr b="1">
              <a:solidFill>
                <a:srgbClr val="FF9900"/>
              </a:solidFill>
              <a:latin typeface="Berkshire Swash"/>
              <a:ea typeface="Berkshire Swash"/>
              <a:cs typeface="Berkshire Swash"/>
              <a:sym typeface="Berkshire Swash"/>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sp>
        <p:nvSpPr>
          <p:cNvPr id="113" name="Google Shape;113;p19"/>
          <p:cNvSpPr txBox="1"/>
          <p:nvPr>
            <p:ph type="title"/>
          </p:nvPr>
        </p:nvSpPr>
        <p:spPr>
          <a:xfrm>
            <a:off x="216075" y="0"/>
            <a:ext cx="46449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en">
                <a:solidFill>
                  <a:srgbClr val="FF9900"/>
                </a:solidFill>
                <a:latin typeface="Berkshire Swash"/>
                <a:ea typeface="Berkshire Swash"/>
                <a:cs typeface="Berkshire Swash"/>
                <a:sym typeface="Berkshire Swash"/>
              </a:rPr>
              <a:t>Todorov’s Narrative Theory</a:t>
            </a:r>
            <a:endParaRPr b="1">
              <a:solidFill>
                <a:srgbClr val="FF9900"/>
              </a:solidFill>
              <a:latin typeface="Berkshire Swash"/>
              <a:ea typeface="Berkshire Swash"/>
              <a:cs typeface="Berkshire Swash"/>
              <a:sym typeface="Berkshire Swash"/>
            </a:endParaRPr>
          </a:p>
        </p:txBody>
      </p:sp>
      <p:sp>
        <p:nvSpPr>
          <p:cNvPr id="114" name="Google Shape;114;p19"/>
          <p:cNvSpPr txBox="1"/>
          <p:nvPr/>
        </p:nvSpPr>
        <p:spPr>
          <a:xfrm>
            <a:off x="132000" y="572700"/>
            <a:ext cx="9012000" cy="5727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solidFill>
                  <a:srgbClr val="FF9900"/>
                </a:solidFill>
                <a:latin typeface="Berkshire Swash"/>
                <a:ea typeface="Berkshire Swash"/>
                <a:cs typeface="Berkshire Swash"/>
                <a:sym typeface="Berkshire Swash"/>
              </a:rPr>
              <a:t>Tzvetan Todorov’s five points to show a narrative structure. The points are as follows for </a:t>
            </a:r>
            <a:r>
              <a:rPr lang="en">
                <a:solidFill>
                  <a:srgbClr val="FFFF00"/>
                </a:solidFill>
                <a:latin typeface="Berkshire Swash"/>
                <a:ea typeface="Berkshire Swash"/>
                <a:cs typeface="Berkshire Swash"/>
                <a:sym typeface="Berkshire Swash"/>
              </a:rPr>
              <a:t>Casino Royale</a:t>
            </a:r>
            <a:r>
              <a:rPr lang="en">
                <a:solidFill>
                  <a:srgbClr val="FF9900"/>
                </a:solidFill>
                <a:latin typeface="Berkshire Swash"/>
                <a:ea typeface="Berkshire Swash"/>
                <a:cs typeface="Berkshire Swash"/>
                <a:sym typeface="Berkshire Swash"/>
              </a:rPr>
              <a:t> (date)</a:t>
            </a:r>
            <a:endParaRPr>
              <a:solidFill>
                <a:srgbClr val="FF9900"/>
              </a:solidFill>
              <a:latin typeface="Berkshire Swash"/>
              <a:ea typeface="Berkshire Swash"/>
              <a:cs typeface="Berkshire Swash"/>
              <a:sym typeface="Berkshire Swash"/>
            </a:endParaRPr>
          </a:p>
          <a:p>
            <a:pPr indent="0" lvl="0" marL="0">
              <a:spcBef>
                <a:spcPts val="0"/>
              </a:spcBef>
              <a:spcAft>
                <a:spcPts val="0"/>
              </a:spcAft>
              <a:buNone/>
            </a:pPr>
            <a:r>
              <a:t/>
            </a:r>
            <a:endParaRPr>
              <a:solidFill>
                <a:srgbClr val="FF9900"/>
              </a:solidFill>
              <a:latin typeface="Berkshire Swash"/>
              <a:ea typeface="Berkshire Swash"/>
              <a:cs typeface="Berkshire Swash"/>
              <a:sym typeface="Berkshire Swash"/>
            </a:endParaRPr>
          </a:p>
        </p:txBody>
      </p:sp>
      <p:sp>
        <p:nvSpPr>
          <p:cNvPr id="115" name="Google Shape;115;p19"/>
          <p:cNvSpPr txBox="1"/>
          <p:nvPr/>
        </p:nvSpPr>
        <p:spPr>
          <a:xfrm>
            <a:off x="216075" y="2496250"/>
            <a:ext cx="2287200" cy="5727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Clr>
                <a:schemeClr val="dk1"/>
              </a:buClr>
              <a:buSzPts val="1100"/>
              <a:buFont typeface="Arial"/>
              <a:buNone/>
            </a:pPr>
            <a:r>
              <a:rPr b="1" lang="en">
                <a:solidFill>
                  <a:srgbClr val="FF9900"/>
                </a:solidFill>
                <a:latin typeface="Berkshire Swash"/>
                <a:ea typeface="Berkshire Swash"/>
                <a:cs typeface="Berkshire Swash"/>
                <a:sym typeface="Berkshire Swash"/>
              </a:rPr>
              <a:t>Equilibrium-</a:t>
            </a:r>
            <a:r>
              <a:rPr lang="en" sz="1200">
                <a:solidFill>
                  <a:srgbClr val="FF9900"/>
                </a:solidFill>
                <a:latin typeface="Berkshire Swash"/>
                <a:ea typeface="Berkshire Swash"/>
                <a:cs typeface="Berkshire Swash"/>
                <a:sym typeface="Berkshire Swash"/>
              </a:rPr>
              <a:t> The beginning, everything is normal</a:t>
            </a:r>
            <a:endParaRPr sz="1200"/>
          </a:p>
        </p:txBody>
      </p:sp>
      <p:sp>
        <p:nvSpPr>
          <p:cNvPr id="116" name="Google Shape;116;p19"/>
          <p:cNvSpPr txBox="1"/>
          <p:nvPr/>
        </p:nvSpPr>
        <p:spPr>
          <a:xfrm>
            <a:off x="3197775" y="2498475"/>
            <a:ext cx="2990400" cy="4179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Clr>
                <a:schemeClr val="dk1"/>
              </a:buClr>
              <a:buSzPts val="1100"/>
              <a:buFont typeface="Arial"/>
              <a:buNone/>
            </a:pPr>
            <a:r>
              <a:rPr b="1" lang="en">
                <a:solidFill>
                  <a:srgbClr val="FF9900"/>
                </a:solidFill>
                <a:latin typeface="Berkshire Swash"/>
                <a:ea typeface="Berkshire Swash"/>
                <a:cs typeface="Berkshire Swash"/>
                <a:sym typeface="Berkshire Swash"/>
              </a:rPr>
              <a:t>Disruption-</a:t>
            </a:r>
            <a:r>
              <a:rPr lang="en" sz="1200">
                <a:solidFill>
                  <a:srgbClr val="FF9900"/>
                </a:solidFill>
                <a:latin typeface="Berkshire Swash"/>
                <a:ea typeface="Berkshire Swash"/>
                <a:cs typeface="Berkshire Swash"/>
                <a:sym typeface="Berkshire Swash"/>
              </a:rPr>
              <a:t> Something happens</a:t>
            </a:r>
            <a:endParaRPr sz="1200"/>
          </a:p>
        </p:txBody>
      </p:sp>
      <p:sp>
        <p:nvSpPr>
          <p:cNvPr id="117" name="Google Shape;117;p19"/>
          <p:cNvSpPr txBox="1"/>
          <p:nvPr/>
        </p:nvSpPr>
        <p:spPr>
          <a:xfrm>
            <a:off x="6651250" y="2916375"/>
            <a:ext cx="2403300" cy="5727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Clr>
                <a:schemeClr val="dk1"/>
              </a:buClr>
              <a:buSzPts val="1100"/>
              <a:buFont typeface="Arial"/>
              <a:buNone/>
            </a:pPr>
            <a:r>
              <a:rPr b="1" lang="en">
                <a:solidFill>
                  <a:srgbClr val="FF9900"/>
                </a:solidFill>
                <a:latin typeface="Berkshire Swash"/>
                <a:ea typeface="Berkshire Swash"/>
                <a:cs typeface="Berkshire Swash"/>
                <a:sym typeface="Berkshire Swash"/>
              </a:rPr>
              <a:t>Resolution</a:t>
            </a:r>
            <a:r>
              <a:rPr lang="en" sz="1200">
                <a:solidFill>
                  <a:srgbClr val="FF9900"/>
                </a:solidFill>
                <a:latin typeface="Berkshire Swash"/>
                <a:ea typeface="Berkshire Swash"/>
                <a:cs typeface="Berkshire Swash"/>
                <a:sym typeface="Berkshire Swash"/>
              </a:rPr>
              <a:t>- The protagonists find a way to fix the disruption</a:t>
            </a:r>
            <a:endParaRPr sz="1200"/>
          </a:p>
        </p:txBody>
      </p:sp>
      <p:sp>
        <p:nvSpPr>
          <p:cNvPr id="118" name="Google Shape;118;p19"/>
          <p:cNvSpPr txBox="1"/>
          <p:nvPr/>
        </p:nvSpPr>
        <p:spPr>
          <a:xfrm>
            <a:off x="4049775" y="4788000"/>
            <a:ext cx="3774000" cy="3555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Clr>
                <a:schemeClr val="dk1"/>
              </a:buClr>
              <a:buSzPts val="1100"/>
              <a:buFont typeface="Arial"/>
              <a:buNone/>
            </a:pPr>
            <a:r>
              <a:rPr b="1" lang="en">
                <a:solidFill>
                  <a:srgbClr val="FF9900"/>
                </a:solidFill>
                <a:latin typeface="Berkshire Swash"/>
                <a:ea typeface="Berkshire Swash"/>
                <a:cs typeface="Berkshire Swash"/>
                <a:sym typeface="Berkshire Swash"/>
              </a:rPr>
              <a:t>Resorted Order-</a:t>
            </a:r>
            <a:r>
              <a:rPr lang="en" sz="1200">
                <a:solidFill>
                  <a:srgbClr val="FF9900"/>
                </a:solidFill>
                <a:latin typeface="Berkshire Swash"/>
                <a:ea typeface="Berkshire Swash"/>
                <a:cs typeface="Berkshire Swash"/>
                <a:sym typeface="Berkshire Swash"/>
              </a:rPr>
              <a:t> Everything starts to get fixed</a:t>
            </a:r>
            <a:endParaRPr sz="1200"/>
          </a:p>
        </p:txBody>
      </p:sp>
      <p:sp>
        <p:nvSpPr>
          <p:cNvPr id="119" name="Google Shape;119;p19"/>
          <p:cNvSpPr txBox="1"/>
          <p:nvPr/>
        </p:nvSpPr>
        <p:spPr>
          <a:xfrm>
            <a:off x="132000" y="4570800"/>
            <a:ext cx="3415200" cy="5727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Clr>
                <a:schemeClr val="dk1"/>
              </a:buClr>
              <a:buSzPts val="1100"/>
              <a:buFont typeface="Arial"/>
              <a:buNone/>
            </a:pPr>
            <a:r>
              <a:rPr b="1" lang="en">
                <a:solidFill>
                  <a:srgbClr val="FF9900"/>
                </a:solidFill>
                <a:latin typeface="Berkshire Swash"/>
                <a:ea typeface="Berkshire Swash"/>
                <a:cs typeface="Berkshire Swash"/>
                <a:sym typeface="Berkshire Swash"/>
              </a:rPr>
              <a:t>New Equilibrium-</a:t>
            </a:r>
            <a:r>
              <a:rPr lang="en">
                <a:solidFill>
                  <a:srgbClr val="FF9900"/>
                </a:solidFill>
                <a:latin typeface="Berkshire Swash"/>
                <a:ea typeface="Berkshire Swash"/>
                <a:cs typeface="Berkshire Swash"/>
                <a:sym typeface="Berkshire Swash"/>
              </a:rPr>
              <a:t> Return to the equilibrium but not everything is the same</a:t>
            </a:r>
            <a:endParaRPr>
              <a:solidFill>
                <a:srgbClr val="FF9900"/>
              </a:solidFill>
              <a:latin typeface="Berkshire Swash"/>
              <a:ea typeface="Berkshire Swash"/>
              <a:cs typeface="Berkshire Swash"/>
              <a:sym typeface="Berkshire Swash"/>
            </a:endParaRPr>
          </a:p>
        </p:txBody>
      </p:sp>
      <p:sp>
        <p:nvSpPr>
          <p:cNvPr id="120" name="Google Shape;120;p19"/>
          <p:cNvSpPr/>
          <p:nvPr/>
        </p:nvSpPr>
        <p:spPr>
          <a:xfrm rot="-183817">
            <a:off x="2814546" y="1698249"/>
            <a:ext cx="319957" cy="133079"/>
          </a:xfrm>
          <a:prstGeom prst="rightArrow">
            <a:avLst>
              <a:gd fmla="val 50000" name="adj1"/>
              <a:gd fmla="val 50000" name="adj2"/>
            </a:avLst>
          </a:prstGeom>
          <a:solidFill>
            <a:srgbClr val="FF99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1" name="Google Shape;121;p19"/>
          <p:cNvSpPr/>
          <p:nvPr/>
        </p:nvSpPr>
        <p:spPr>
          <a:xfrm rot="-3225">
            <a:off x="6211895" y="1727883"/>
            <a:ext cx="319800" cy="171900"/>
          </a:xfrm>
          <a:prstGeom prst="rightArrow">
            <a:avLst>
              <a:gd fmla="val 50000" name="adj1"/>
              <a:gd fmla="val 50000" name="adj2"/>
            </a:avLst>
          </a:prstGeom>
          <a:solidFill>
            <a:srgbClr val="FF99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2" name="Google Shape;122;p19"/>
          <p:cNvSpPr/>
          <p:nvPr/>
        </p:nvSpPr>
        <p:spPr>
          <a:xfrm rot="7628957">
            <a:off x="7161956" y="3643603"/>
            <a:ext cx="319924" cy="168484"/>
          </a:xfrm>
          <a:prstGeom prst="rightArrow">
            <a:avLst>
              <a:gd fmla="val 50000" name="adj1"/>
              <a:gd fmla="val 50000" name="adj2"/>
            </a:avLst>
          </a:prstGeom>
          <a:solidFill>
            <a:srgbClr val="FF99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3" name="Google Shape;123;p19"/>
          <p:cNvSpPr/>
          <p:nvPr/>
        </p:nvSpPr>
        <p:spPr>
          <a:xfrm rot="10790790">
            <a:off x="3669062" y="3964216"/>
            <a:ext cx="447902" cy="135600"/>
          </a:xfrm>
          <a:prstGeom prst="rightArrow">
            <a:avLst>
              <a:gd fmla="val 50000" name="adj1"/>
              <a:gd fmla="val 50000" name="adj2"/>
            </a:avLst>
          </a:prstGeom>
          <a:solidFill>
            <a:srgbClr val="FF99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id="124" name="Google Shape;124;p19"/>
          <p:cNvPicPr preferRelativeResize="0"/>
          <p:nvPr/>
        </p:nvPicPr>
        <p:blipFill rotWithShape="1">
          <a:blip r:embed="rId3">
            <a:alphaModFix/>
          </a:blip>
          <a:srcRect b="26286" l="19852" r="51842" t="0"/>
          <a:stretch/>
        </p:blipFill>
        <p:spPr>
          <a:xfrm>
            <a:off x="567675" y="1020575"/>
            <a:ext cx="1372273" cy="1488450"/>
          </a:xfrm>
          <a:prstGeom prst="rect">
            <a:avLst/>
          </a:prstGeom>
          <a:noFill/>
          <a:ln>
            <a:noFill/>
          </a:ln>
        </p:spPr>
      </p:pic>
      <p:pic>
        <p:nvPicPr>
          <p:cNvPr id="125" name="Google Shape;125;p19"/>
          <p:cNvPicPr preferRelativeResize="0"/>
          <p:nvPr/>
        </p:nvPicPr>
        <p:blipFill>
          <a:blip r:embed="rId4">
            <a:alphaModFix/>
          </a:blip>
          <a:stretch>
            <a:fillRect/>
          </a:stretch>
        </p:blipFill>
        <p:spPr>
          <a:xfrm>
            <a:off x="3902300" y="969651"/>
            <a:ext cx="1149081" cy="1590301"/>
          </a:xfrm>
          <a:prstGeom prst="rect">
            <a:avLst/>
          </a:prstGeom>
          <a:noFill/>
          <a:ln>
            <a:noFill/>
          </a:ln>
        </p:spPr>
      </p:pic>
      <p:pic>
        <p:nvPicPr>
          <p:cNvPr id="126" name="Google Shape;126;p19"/>
          <p:cNvPicPr preferRelativeResize="0"/>
          <p:nvPr/>
        </p:nvPicPr>
        <p:blipFill rotWithShape="1">
          <a:blip r:embed="rId5">
            <a:alphaModFix/>
          </a:blip>
          <a:srcRect b="0" l="0" r="40817" t="0"/>
          <a:stretch/>
        </p:blipFill>
        <p:spPr>
          <a:xfrm>
            <a:off x="6649407" y="1145400"/>
            <a:ext cx="2405142" cy="1762700"/>
          </a:xfrm>
          <a:prstGeom prst="rect">
            <a:avLst/>
          </a:prstGeom>
          <a:noFill/>
          <a:ln>
            <a:noFill/>
          </a:ln>
        </p:spPr>
      </p:pic>
      <p:pic>
        <p:nvPicPr>
          <p:cNvPr id="127" name="Google Shape;127;p19"/>
          <p:cNvPicPr preferRelativeResize="0"/>
          <p:nvPr/>
        </p:nvPicPr>
        <p:blipFill>
          <a:blip r:embed="rId6">
            <a:alphaModFix/>
          </a:blip>
          <a:stretch>
            <a:fillRect/>
          </a:stretch>
        </p:blipFill>
        <p:spPr>
          <a:xfrm>
            <a:off x="4572000" y="3435108"/>
            <a:ext cx="2405150" cy="1352893"/>
          </a:xfrm>
          <a:prstGeom prst="rect">
            <a:avLst/>
          </a:prstGeom>
          <a:noFill/>
          <a:ln>
            <a:noFill/>
          </a:ln>
        </p:spPr>
      </p:pic>
      <p:pic>
        <p:nvPicPr>
          <p:cNvPr id="128" name="Google Shape;128;p19"/>
          <p:cNvPicPr preferRelativeResize="0"/>
          <p:nvPr/>
        </p:nvPicPr>
        <p:blipFill rotWithShape="1">
          <a:blip r:embed="rId7">
            <a:alphaModFix/>
          </a:blip>
          <a:srcRect b="12634" l="0" r="49892" t="18627"/>
          <a:stretch/>
        </p:blipFill>
        <p:spPr>
          <a:xfrm>
            <a:off x="484000" y="3068950"/>
            <a:ext cx="1946813" cy="1516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sp>
        <p:nvSpPr>
          <p:cNvPr id="133" name="Google Shape;133;p20"/>
          <p:cNvSpPr txBox="1"/>
          <p:nvPr>
            <p:ph type="title"/>
          </p:nvPr>
        </p:nvSpPr>
        <p:spPr>
          <a:xfrm>
            <a:off x="311700" y="161900"/>
            <a:ext cx="47091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Clr>
                <a:schemeClr val="dk1"/>
              </a:buClr>
              <a:buSzPts val="1100"/>
              <a:buFont typeface="Arial"/>
              <a:buNone/>
            </a:pPr>
            <a:r>
              <a:rPr b="1" lang="en">
                <a:solidFill>
                  <a:srgbClr val="FF9900"/>
                </a:solidFill>
                <a:latin typeface="Berkshire Swash"/>
                <a:ea typeface="Berkshire Swash"/>
                <a:cs typeface="Berkshire Swash"/>
                <a:sym typeface="Berkshire Swash"/>
              </a:rPr>
              <a:t>Todorov’s Narrative Theory</a:t>
            </a:r>
            <a:endParaRPr b="1">
              <a:solidFill>
                <a:srgbClr val="FF9900"/>
              </a:solidFill>
              <a:latin typeface="Berkshire Swash"/>
              <a:ea typeface="Berkshire Swash"/>
              <a:cs typeface="Berkshire Swash"/>
              <a:sym typeface="Berkshire Swash"/>
            </a:endParaRPr>
          </a:p>
          <a:p>
            <a:pPr indent="0" lvl="0" marL="0">
              <a:spcBef>
                <a:spcPts val="0"/>
              </a:spcBef>
              <a:spcAft>
                <a:spcPts val="0"/>
              </a:spcAft>
              <a:buNone/>
            </a:pPr>
            <a:r>
              <a:t/>
            </a:r>
            <a:endParaRPr/>
          </a:p>
        </p:txBody>
      </p:sp>
      <p:sp>
        <p:nvSpPr>
          <p:cNvPr id="134" name="Google Shape;134;p20"/>
          <p:cNvSpPr txBox="1"/>
          <p:nvPr/>
        </p:nvSpPr>
        <p:spPr>
          <a:xfrm>
            <a:off x="0" y="734600"/>
            <a:ext cx="9012900" cy="4179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
                <a:solidFill>
                  <a:srgbClr val="FF9900"/>
                </a:solidFill>
                <a:latin typeface="Berkshire Swash"/>
                <a:ea typeface="Berkshire Swash"/>
                <a:cs typeface="Berkshire Swash"/>
                <a:sym typeface="Berkshire Swash"/>
              </a:rPr>
              <a:t>Tzvetan Todorov’s five points to show a narrative structure. The points are as follows for </a:t>
            </a:r>
            <a:r>
              <a:rPr lang="en">
                <a:solidFill>
                  <a:srgbClr val="FFFF00"/>
                </a:solidFill>
                <a:latin typeface="Berkshire Swash"/>
                <a:ea typeface="Berkshire Swash"/>
                <a:cs typeface="Berkshire Swash"/>
                <a:sym typeface="Berkshire Swash"/>
              </a:rPr>
              <a:t>Gold Finger </a:t>
            </a:r>
            <a:r>
              <a:rPr lang="en">
                <a:solidFill>
                  <a:srgbClr val="FF9900"/>
                </a:solidFill>
                <a:latin typeface="Berkshire Swash"/>
                <a:ea typeface="Berkshire Swash"/>
                <a:cs typeface="Berkshire Swash"/>
                <a:sym typeface="Berkshire Swash"/>
              </a:rPr>
              <a:t> (date)</a:t>
            </a:r>
            <a:endParaRPr>
              <a:solidFill>
                <a:srgbClr val="FF9900"/>
              </a:solidFill>
              <a:latin typeface="Berkshire Swash"/>
              <a:ea typeface="Berkshire Swash"/>
              <a:cs typeface="Berkshire Swash"/>
              <a:sym typeface="Berkshire Swash"/>
            </a:endParaRPr>
          </a:p>
          <a:p>
            <a:pPr indent="0" lvl="0" marL="0" rtl="0">
              <a:spcBef>
                <a:spcPts val="0"/>
              </a:spcBef>
              <a:spcAft>
                <a:spcPts val="0"/>
              </a:spcAft>
              <a:buNone/>
            </a:pPr>
            <a:r>
              <a:t/>
            </a:r>
            <a:endParaRPr>
              <a:solidFill>
                <a:srgbClr val="FF9900"/>
              </a:solidFill>
              <a:latin typeface="Berkshire Swash"/>
              <a:ea typeface="Berkshire Swash"/>
              <a:cs typeface="Berkshire Swash"/>
              <a:sym typeface="Berkshire Swash"/>
            </a:endParaRPr>
          </a:p>
        </p:txBody>
      </p:sp>
      <p:sp>
        <p:nvSpPr>
          <p:cNvPr id="135" name="Google Shape;135;p20"/>
          <p:cNvSpPr txBox="1"/>
          <p:nvPr/>
        </p:nvSpPr>
        <p:spPr>
          <a:xfrm>
            <a:off x="216075" y="2496250"/>
            <a:ext cx="2287200" cy="5727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b="1" lang="en">
                <a:solidFill>
                  <a:srgbClr val="FF9900"/>
                </a:solidFill>
                <a:latin typeface="Berkshire Swash"/>
                <a:ea typeface="Berkshire Swash"/>
                <a:cs typeface="Berkshire Swash"/>
                <a:sym typeface="Berkshire Swash"/>
              </a:rPr>
              <a:t>Equilibrium-</a:t>
            </a:r>
            <a:r>
              <a:rPr lang="en" sz="1200">
                <a:solidFill>
                  <a:srgbClr val="FF9900"/>
                </a:solidFill>
                <a:latin typeface="Berkshire Swash"/>
                <a:ea typeface="Berkshire Swash"/>
                <a:cs typeface="Berkshire Swash"/>
                <a:sym typeface="Berkshire Swash"/>
              </a:rPr>
              <a:t> The beginning, everything is normal</a:t>
            </a:r>
            <a:endParaRPr sz="1200"/>
          </a:p>
        </p:txBody>
      </p:sp>
      <p:sp>
        <p:nvSpPr>
          <p:cNvPr id="136" name="Google Shape;136;p20"/>
          <p:cNvSpPr txBox="1"/>
          <p:nvPr/>
        </p:nvSpPr>
        <p:spPr>
          <a:xfrm>
            <a:off x="3432550" y="2496250"/>
            <a:ext cx="2520900" cy="4179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b="1" lang="en">
                <a:solidFill>
                  <a:srgbClr val="FF9900"/>
                </a:solidFill>
                <a:latin typeface="Berkshire Swash"/>
                <a:ea typeface="Berkshire Swash"/>
                <a:cs typeface="Berkshire Swash"/>
                <a:sym typeface="Berkshire Swash"/>
              </a:rPr>
              <a:t>Disruption-</a:t>
            </a:r>
            <a:r>
              <a:rPr lang="en" sz="1200">
                <a:solidFill>
                  <a:srgbClr val="FF9900"/>
                </a:solidFill>
                <a:latin typeface="Berkshire Swash"/>
                <a:ea typeface="Berkshire Swash"/>
                <a:cs typeface="Berkshire Swash"/>
                <a:sym typeface="Berkshire Swash"/>
              </a:rPr>
              <a:t> Something happens</a:t>
            </a:r>
            <a:endParaRPr sz="1200"/>
          </a:p>
        </p:txBody>
      </p:sp>
      <p:sp>
        <p:nvSpPr>
          <p:cNvPr id="137" name="Google Shape;137;p20"/>
          <p:cNvSpPr txBox="1"/>
          <p:nvPr/>
        </p:nvSpPr>
        <p:spPr>
          <a:xfrm>
            <a:off x="6649250" y="2571750"/>
            <a:ext cx="2403300" cy="5727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b="1" lang="en">
                <a:solidFill>
                  <a:srgbClr val="FF9900"/>
                </a:solidFill>
                <a:latin typeface="Berkshire Swash"/>
                <a:ea typeface="Berkshire Swash"/>
                <a:cs typeface="Berkshire Swash"/>
                <a:sym typeface="Berkshire Swash"/>
              </a:rPr>
              <a:t>Resolution</a:t>
            </a:r>
            <a:r>
              <a:rPr lang="en" sz="1200">
                <a:solidFill>
                  <a:srgbClr val="FF9900"/>
                </a:solidFill>
                <a:latin typeface="Berkshire Swash"/>
                <a:ea typeface="Berkshire Swash"/>
                <a:cs typeface="Berkshire Swash"/>
                <a:sym typeface="Berkshire Swash"/>
              </a:rPr>
              <a:t>- The protagonists find a way to fix the disruption</a:t>
            </a:r>
            <a:endParaRPr sz="1200"/>
          </a:p>
        </p:txBody>
      </p:sp>
      <p:sp>
        <p:nvSpPr>
          <p:cNvPr id="138" name="Google Shape;138;p20"/>
          <p:cNvSpPr txBox="1"/>
          <p:nvPr/>
        </p:nvSpPr>
        <p:spPr>
          <a:xfrm>
            <a:off x="132000" y="4570800"/>
            <a:ext cx="3415200" cy="5727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b="1" lang="en">
                <a:solidFill>
                  <a:srgbClr val="FF9900"/>
                </a:solidFill>
                <a:latin typeface="Berkshire Swash"/>
                <a:ea typeface="Berkshire Swash"/>
                <a:cs typeface="Berkshire Swash"/>
                <a:sym typeface="Berkshire Swash"/>
              </a:rPr>
              <a:t>New Equilibrium-</a:t>
            </a:r>
            <a:r>
              <a:rPr lang="en">
                <a:solidFill>
                  <a:srgbClr val="FF9900"/>
                </a:solidFill>
                <a:latin typeface="Berkshire Swash"/>
                <a:ea typeface="Berkshire Swash"/>
                <a:cs typeface="Berkshire Swash"/>
                <a:sym typeface="Berkshire Swash"/>
              </a:rPr>
              <a:t> </a:t>
            </a:r>
            <a:r>
              <a:rPr lang="en" sz="1200">
                <a:solidFill>
                  <a:srgbClr val="FF9900"/>
                </a:solidFill>
                <a:latin typeface="Berkshire Swash"/>
                <a:ea typeface="Berkshire Swash"/>
                <a:cs typeface="Berkshire Swash"/>
                <a:sym typeface="Berkshire Swash"/>
              </a:rPr>
              <a:t>Return to the equilibrium but not everything is the same</a:t>
            </a:r>
            <a:endParaRPr sz="1200">
              <a:solidFill>
                <a:srgbClr val="FF9900"/>
              </a:solidFill>
              <a:latin typeface="Berkshire Swash"/>
              <a:ea typeface="Berkshire Swash"/>
              <a:cs typeface="Berkshire Swash"/>
              <a:sym typeface="Berkshire Swash"/>
            </a:endParaRPr>
          </a:p>
        </p:txBody>
      </p:sp>
      <p:sp>
        <p:nvSpPr>
          <p:cNvPr id="139" name="Google Shape;139;p20"/>
          <p:cNvSpPr txBox="1"/>
          <p:nvPr/>
        </p:nvSpPr>
        <p:spPr>
          <a:xfrm>
            <a:off x="4049775" y="4788000"/>
            <a:ext cx="3774000" cy="355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b="1" lang="en">
                <a:solidFill>
                  <a:srgbClr val="FF9900"/>
                </a:solidFill>
                <a:latin typeface="Berkshire Swash"/>
                <a:ea typeface="Berkshire Swash"/>
                <a:cs typeface="Berkshire Swash"/>
                <a:sym typeface="Berkshire Swash"/>
              </a:rPr>
              <a:t>Resorted Order-</a:t>
            </a:r>
            <a:r>
              <a:rPr lang="en" sz="1200">
                <a:solidFill>
                  <a:srgbClr val="FF9900"/>
                </a:solidFill>
                <a:latin typeface="Berkshire Swash"/>
                <a:ea typeface="Berkshire Swash"/>
                <a:cs typeface="Berkshire Swash"/>
                <a:sym typeface="Berkshire Swash"/>
              </a:rPr>
              <a:t> Everything starts to get fixed</a:t>
            </a:r>
            <a:endParaRPr sz="1200"/>
          </a:p>
        </p:txBody>
      </p:sp>
      <p:sp>
        <p:nvSpPr>
          <p:cNvPr id="140" name="Google Shape;140;p20"/>
          <p:cNvSpPr/>
          <p:nvPr/>
        </p:nvSpPr>
        <p:spPr>
          <a:xfrm rot="-183817">
            <a:off x="2814546" y="1698249"/>
            <a:ext cx="319957" cy="133079"/>
          </a:xfrm>
          <a:prstGeom prst="rightArrow">
            <a:avLst>
              <a:gd fmla="val 50000" name="adj1"/>
              <a:gd fmla="val 50000" name="adj2"/>
            </a:avLst>
          </a:prstGeom>
          <a:solidFill>
            <a:srgbClr val="FF99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1" name="Google Shape;141;p20"/>
          <p:cNvSpPr/>
          <p:nvPr/>
        </p:nvSpPr>
        <p:spPr>
          <a:xfrm rot="-3225">
            <a:off x="6211895" y="1727883"/>
            <a:ext cx="319800" cy="171900"/>
          </a:xfrm>
          <a:prstGeom prst="rightArrow">
            <a:avLst>
              <a:gd fmla="val 50000" name="adj1"/>
              <a:gd fmla="val 50000" name="adj2"/>
            </a:avLst>
          </a:prstGeom>
          <a:solidFill>
            <a:srgbClr val="FF99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2" name="Google Shape;142;p20"/>
          <p:cNvSpPr/>
          <p:nvPr/>
        </p:nvSpPr>
        <p:spPr>
          <a:xfrm rot="7628957">
            <a:off x="7161956" y="3643603"/>
            <a:ext cx="319924" cy="168484"/>
          </a:xfrm>
          <a:prstGeom prst="rightArrow">
            <a:avLst>
              <a:gd fmla="val 50000" name="adj1"/>
              <a:gd fmla="val 50000" name="adj2"/>
            </a:avLst>
          </a:prstGeom>
          <a:solidFill>
            <a:srgbClr val="FF99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3" name="Google Shape;143;p20"/>
          <p:cNvSpPr/>
          <p:nvPr/>
        </p:nvSpPr>
        <p:spPr>
          <a:xfrm rot="10790790">
            <a:off x="3669062" y="3964216"/>
            <a:ext cx="447902" cy="135600"/>
          </a:xfrm>
          <a:prstGeom prst="rightArrow">
            <a:avLst>
              <a:gd fmla="val 50000" name="adj1"/>
              <a:gd fmla="val 50000" name="adj2"/>
            </a:avLst>
          </a:prstGeom>
          <a:solidFill>
            <a:srgbClr val="FF99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id="144" name="Google Shape;144;p20"/>
          <p:cNvPicPr preferRelativeResize="0"/>
          <p:nvPr/>
        </p:nvPicPr>
        <p:blipFill>
          <a:blip r:embed="rId3">
            <a:alphaModFix/>
          </a:blip>
          <a:stretch>
            <a:fillRect/>
          </a:stretch>
        </p:blipFill>
        <p:spPr>
          <a:xfrm>
            <a:off x="0" y="1152500"/>
            <a:ext cx="2756681" cy="1445174"/>
          </a:xfrm>
          <a:prstGeom prst="rect">
            <a:avLst/>
          </a:prstGeom>
          <a:noFill/>
          <a:ln>
            <a:noFill/>
          </a:ln>
        </p:spPr>
      </p:pic>
      <p:pic>
        <p:nvPicPr>
          <p:cNvPr id="145" name="Google Shape;145;p20"/>
          <p:cNvPicPr preferRelativeResize="0"/>
          <p:nvPr/>
        </p:nvPicPr>
        <p:blipFill>
          <a:blip r:embed="rId4">
            <a:alphaModFix/>
          </a:blip>
          <a:stretch>
            <a:fillRect/>
          </a:stretch>
        </p:blipFill>
        <p:spPr>
          <a:xfrm>
            <a:off x="3432550" y="1270349"/>
            <a:ext cx="2520849" cy="1209475"/>
          </a:xfrm>
          <a:prstGeom prst="rect">
            <a:avLst/>
          </a:prstGeom>
          <a:noFill/>
          <a:ln>
            <a:noFill/>
          </a:ln>
        </p:spPr>
      </p:pic>
      <p:pic>
        <p:nvPicPr>
          <p:cNvPr id="146" name="Google Shape;146;p20"/>
          <p:cNvPicPr preferRelativeResize="0"/>
          <p:nvPr/>
        </p:nvPicPr>
        <p:blipFill>
          <a:blip r:embed="rId5">
            <a:alphaModFix/>
          </a:blip>
          <a:stretch>
            <a:fillRect/>
          </a:stretch>
        </p:blipFill>
        <p:spPr>
          <a:xfrm>
            <a:off x="6531705" y="1270352"/>
            <a:ext cx="2520850" cy="1321598"/>
          </a:xfrm>
          <a:prstGeom prst="rect">
            <a:avLst/>
          </a:prstGeom>
          <a:noFill/>
          <a:ln>
            <a:noFill/>
          </a:ln>
        </p:spPr>
      </p:pic>
      <p:pic>
        <p:nvPicPr>
          <p:cNvPr id="147" name="Google Shape;147;p20"/>
          <p:cNvPicPr preferRelativeResize="0"/>
          <p:nvPr/>
        </p:nvPicPr>
        <p:blipFill>
          <a:blip r:embed="rId6">
            <a:alphaModFix/>
          </a:blip>
          <a:stretch>
            <a:fillRect/>
          </a:stretch>
        </p:blipFill>
        <p:spPr>
          <a:xfrm>
            <a:off x="4243015" y="3309439"/>
            <a:ext cx="2789211" cy="1445175"/>
          </a:xfrm>
          <a:prstGeom prst="rect">
            <a:avLst/>
          </a:prstGeom>
          <a:noFill/>
          <a:ln>
            <a:noFill/>
          </a:ln>
        </p:spPr>
      </p:pic>
      <p:pic>
        <p:nvPicPr>
          <p:cNvPr id="148" name="Google Shape;148;p20"/>
          <p:cNvPicPr preferRelativeResize="0"/>
          <p:nvPr/>
        </p:nvPicPr>
        <p:blipFill>
          <a:blip r:embed="rId7">
            <a:alphaModFix/>
          </a:blip>
          <a:stretch>
            <a:fillRect/>
          </a:stretch>
        </p:blipFill>
        <p:spPr>
          <a:xfrm>
            <a:off x="216075" y="3015582"/>
            <a:ext cx="2921651" cy="166474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Google Shape;153;p21"/>
          <p:cNvSpPr txBox="1"/>
          <p:nvPr>
            <p:ph type="title"/>
          </p:nvPr>
        </p:nvSpPr>
        <p:spPr>
          <a:xfrm>
            <a:off x="268925" y="102825"/>
            <a:ext cx="39123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chemeClr val="accent4"/>
                </a:solidFill>
                <a:latin typeface="Berkshire Swash"/>
                <a:ea typeface="Berkshire Swash"/>
                <a:cs typeface="Berkshire Swash"/>
                <a:sym typeface="Berkshire Swash"/>
              </a:rPr>
              <a:t>Propp’s Character types</a:t>
            </a:r>
            <a:endParaRPr>
              <a:solidFill>
                <a:schemeClr val="accent4"/>
              </a:solidFill>
              <a:latin typeface="Berkshire Swash"/>
              <a:ea typeface="Berkshire Swash"/>
              <a:cs typeface="Berkshire Swash"/>
              <a:sym typeface="Berkshire Swash"/>
            </a:endParaRPr>
          </a:p>
        </p:txBody>
      </p:sp>
      <p:sp>
        <p:nvSpPr>
          <p:cNvPr id="154" name="Google Shape;154;p21"/>
          <p:cNvSpPr txBox="1"/>
          <p:nvPr>
            <p:ph idx="1" type="body"/>
          </p:nvPr>
        </p:nvSpPr>
        <p:spPr>
          <a:xfrm>
            <a:off x="311700" y="863550"/>
            <a:ext cx="8520600" cy="4002000"/>
          </a:xfrm>
          <a:prstGeom prst="rect">
            <a:avLst/>
          </a:prstGeom>
        </p:spPr>
        <p:txBody>
          <a:bodyPr anchorCtr="0" anchor="t"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
                <a:solidFill>
                  <a:srgbClr val="FF9900"/>
                </a:solidFill>
                <a:latin typeface="Berkshire Swash"/>
                <a:ea typeface="Berkshire Swash"/>
                <a:cs typeface="Berkshire Swash"/>
                <a:sym typeface="Berkshire Swash"/>
              </a:rPr>
              <a:t>Character Spheres:                                                                                                                                  </a:t>
            </a:r>
            <a:r>
              <a:rPr lang="en" sz="1200">
                <a:solidFill>
                  <a:srgbClr val="FF9900"/>
                </a:solidFill>
                <a:latin typeface="Berkshire Swash"/>
                <a:ea typeface="Berkshire Swash"/>
                <a:cs typeface="Berkshire Swash"/>
                <a:sym typeface="Berkshire Swash"/>
              </a:rPr>
              <a:t>Propp believes that characters make up the narrative in stories (like in fairy tales).</a:t>
            </a:r>
            <a:endParaRPr sz="1200">
              <a:solidFill>
                <a:srgbClr val="FF9900"/>
              </a:solidFill>
              <a:latin typeface="Berkshire Swash"/>
              <a:ea typeface="Berkshire Swash"/>
              <a:cs typeface="Berkshire Swash"/>
              <a:sym typeface="Berkshire Swash"/>
            </a:endParaRPr>
          </a:p>
          <a:p>
            <a:pPr indent="-317500" lvl="0" marL="457200" rtl="0">
              <a:spcBef>
                <a:spcPts val="1600"/>
              </a:spcBef>
              <a:spcAft>
                <a:spcPts val="0"/>
              </a:spcAft>
              <a:buClr>
                <a:srgbClr val="FF9900"/>
              </a:buClr>
              <a:buSzPts val="1400"/>
              <a:buFont typeface="Berkshire Swash"/>
              <a:buChar char="●"/>
            </a:pPr>
            <a:r>
              <a:rPr b="1" lang="en" sz="1400">
                <a:solidFill>
                  <a:srgbClr val="FF9900"/>
                </a:solidFill>
                <a:latin typeface="Berkshire Swash"/>
                <a:ea typeface="Berkshire Swash"/>
                <a:cs typeface="Berkshire Swash"/>
                <a:sym typeface="Berkshire Swash"/>
              </a:rPr>
              <a:t>Hero </a:t>
            </a:r>
            <a:r>
              <a:rPr lang="en" sz="1400">
                <a:solidFill>
                  <a:srgbClr val="FF9900"/>
                </a:solidFill>
                <a:latin typeface="Berkshire Swash"/>
                <a:ea typeface="Berkshire Swash"/>
                <a:cs typeface="Berkshire Swash"/>
                <a:sym typeface="Berkshire Swash"/>
              </a:rPr>
              <a:t>                            </a:t>
            </a:r>
            <a:r>
              <a:rPr lang="en" sz="1200">
                <a:solidFill>
                  <a:srgbClr val="FF9900"/>
                </a:solidFill>
                <a:latin typeface="Berkshire Swash"/>
                <a:ea typeface="Berkshire Swash"/>
                <a:cs typeface="Berkshire Swash"/>
                <a:sym typeface="Berkshire Swash"/>
              </a:rPr>
              <a:t>The most important character. The whole narrative is based around this character</a:t>
            </a:r>
            <a:endParaRPr sz="1200">
              <a:solidFill>
                <a:srgbClr val="FF9900"/>
              </a:solidFill>
              <a:latin typeface="Berkshire Swash"/>
              <a:ea typeface="Berkshire Swash"/>
              <a:cs typeface="Berkshire Swash"/>
              <a:sym typeface="Berkshire Swash"/>
            </a:endParaRPr>
          </a:p>
          <a:p>
            <a:pPr indent="-317500" lvl="0" marL="457200" rtl="0">
              <a:spcBef>
                <a:spcPts val="0"/>
              </a:spcBef>
              <a:spcAft>
                <a:spcPts val="0"/>
              </a:spcAft>
              <a:buClr>
                <a:srgbClr val="FF9900"/>
              </a:buClr>
              <a:buSzPts val="1400"/>
              <a:buFont typeface="Berkshire Swash"/>
              <a:buChar char="●"/>
            </a:pPr>
            <a:r>
              <a:rPr b="1" lang="en" sz="1400">
                <a:solidFill>
                  <a:srgbClr val="FF9900"/>
                </a:solidFill>
                <a:latin typeface="Berkshire Swash"/>
                <a:ea typeface="Berkshire Swash"/>
                <a:cs typeface="Berkshire Swash"/>
                <a:sym typeface="Berkshire Swash"/>
              </a:rPr>
              <a:t>Villain                     </a:t>
            </a:r>
            <a:r>
              <a:rPr lang="en" sz="1200">
                <a:solidFill>
                  <a:srgbClr val="FF9900"/>
                </a:solidFill>
                <a:latin typeface="Berkshire Swash"/>
                <a:ea typeface="Berkshire Swash"/>
                <a:cs typeface="Berkshire Swash"/>
                <a:sym typeface="Berkshire Swash"/>
              </a:rPr>
              <a:t>T</a:t>
            </a:r>
            <a:r>
              <a:rPr lang="en" sz="1200">
                <a:solidFill>
                  <a:srgbClr val="FF9900"/>
                </a:solidFill>
                <a:latin typeface="Berkshire Swash"/>
                <a:ea typeface="Berkshire Swash"/>
                <a:cs typeface="Berkshire Swash"/>
                <a:sym typeface="Berkshire Swash"/>
              </a:rPr>
              <a:t>he antagonist. The enemy of the hero</a:t>
            </a:r>
            <a:endParaRPr sz="1200">
              <a:solidFill>
                <a:srgbClr val="FF9900"/>
              </a:solidFill>
              <a:latin typeface="Berkshire Swash"/>
              <a:ea typeface="Berkshire Swash"/>
              <a:cs typeface="Berkshire Swash"/>
              <a:sym typeface="Berkshire Swash"/>
            </a:endParaRPr>
          </a:p>
          <a:p>
            <a:pPr indent="-317500" lvl="0" marL="457200" rtl="0">
              <a:spcBef>
                <a:spcPts val="0"/>
              </a:spcBef>
              <a:spcAft>
                <a:spcPts val="0"/>
              </a:spcAft>
              <a:buClr>
                <a:srgbClr val="FF9900"/>
              </a:buClr>
              <a:buSzPts val="1400"/>
              <a:buFont typeface="Berkshire Swash"/>
              <a:buChar char="●"/>
            </a:pPr>
            <a:r>
              <a:rPr b="1" lang="en" sz="1400">
                <a:solidFill>
                  <a:srgbClr val="FF9900"/>
                </a:solidFill>
                <a:latin typeface="Berkshire Swash"/>
                <a:ea typeface="Berkshire Swash"/>
                <a:cs typeface="Berkshire Swash"/>
                <a:sym typeface="Berkshire Swash"/>
              </a:rPr>
              <a:t>Dispatch</a:t>
            </a:r>
            <a:r>
              <a:rPr lang="en" sz="1400">
                <a:solidFill>
                  <a:srgbClr val="FF9900"/>
                </a:solidFill>
                <a:latin typeface="Berkshire Swash"/>
                <a:ea typeface="Berkshire Swash"/>
                <a:cs typeface="Berkshire Swash"/>
                <a:sym typeface="Berkshire Swash"/>
              </a:rPr>
              <a:t>er       </a:t>
            </a:r>
            <a:r>
              <a:rPr lang="en" sz="1400">
                <a:solidFill>
                  <a:srgbClr val="FF9900"/>
                </a:solidFill>
                <a:latin typeface="Berkshire Swash"/>
                <a:ea typeface="Berkshire Swash"/>
                <a:cs typeface="Berkshire Swash"/>
                <a:sym typeface="Berkshire Swash"/>
              </a:rPr>
              <a:t>           </a:t>
            </a:r>
            <a:r>
              <a:rPr lang="en" sz="1200">
                <a:solidFill>
                  <a:srgbClr val="FF9900"/>
                </a:solidFill>
                <a:latin typeface="Berkshire Swash"/>
                <a:ea typeface="Berkshire Swash"/>
                <a:cs typeface="Berkshire Swash"/>
                <a:sym typeface="Berkshire Swash"/>
              </a:rPr>
              <a:t>This character makes sure the audience knows who the hero and villain are. And he dispatches                                                           </a:t>
            </a:r>
            <a:r>
              <a:rPr lang="en" sz="1200">
                <a:solidFill>
                  <a:srgbClr val="000000"/>
                </a:solidFill>
                <a:latin typeface="Berkshire Swash"/>
                <a:ea typeface="Berkshire Swash"/>
                <a:cs typeface="Berkshire Swash"/>
                <a:sym typeface="Berkshire Swash"/>
              </a:rPr>
              <a:t> </a:t>
            </a:r>
            <a:r>
              <a:rPr lang="en" sz="1200">
                <a:solidFill>
                  <a:srgbClr val="000000"/>
                </a:solidFill>
                <a:latin typeface="Berkshire Swash"/>
                <a:ea typeface="Berkshire Swash"/>
                <a:cs typeface="Berkshire Swash"/>
                <a:sym typeface="Berkshire Swash"/>
              </a:rPr>
              <a:t>.</a:t>
            </a:r>
            <a:r>
              <a:rPr lang="en" sz="1200">
                <a:solidFill>
                  <a:srgbClr val="FF9900"/>
                </a:solidFill>
                <a:latin typeface="Berkshire Swash"/>
                <a:ea typeface="Berkshire Swash"/>
                <a:cs typeface="Berkshire Swash"/>
                <a:sym typeface="Berkshire Swash"/>
              </a:rPr>
              <a:t>the hero off on his journey/adventure at the start.</a:t>
            </a:r>
            <a:endParaRPr b="1" sz="1200">
              <a:solidFill>
                <a:srgbClr val="FF9900"/>
              </a:solidFill>
              <a:latin typeface="Berkshire Swash"/>
              <a:ea typeface="Berkshire Swash"/>
              <a:cs typeface="Berkshire Swash"/>
              <a:sym typeface="Berkshire Swash"/>
            </a:endParaRPr>
          </a:p>
          <a:p>
            <a:pPr indent="-317500" lvl="0" marL="457200" rtl="0">
              <a:spcBef>
                <a:spcPts val="0"/>
              </a:spcBef>
              <a:spcAft>
                <a:spcPts val="0"/>
              </a:spcAft>
              <a:buClr>
                <a:srgbClr val="FF9900"/>
              </a:buClr>
              <a:buSzPts val="1400"/>
              <a:buFont typeface="Berkshire Swash"/>
              <a:buChar char="●"/>
            </a:pPr>
            <a:r>
              <a:rPr b="1" lang="en" sz="1400">
                <a:solidFill>
                  <a:srgbClr val="FF9900"/>
                </a:solidFill>
                <a:latin typeface="Berkshire Swash"/>
                <a:ea typeface="Berkshire Swash"/>
                <a:cs typeface="Berkshire Swash"/>
                <a:sym typeface="Berkshire Swash"/>
              </a:rPr>
              <a:t>Donor                     </a:t>
            </a:r>
            <a:r>
              <a:rPr lang="en" sz="1200">
                <a:solidFill>
                  <a:srgbClr val="FF9900"/>
                </a:solidFill>
                <a:latin typeface="Berkshire Swash"/>
                <a:ea typeface="Berkshire Swash"/>
                <a:cs typeface="Berkshire Swash"/>
                <a:sym typeface="Berkshire Swash"/>
              </a:rPr>
              <a:t>Gives the hero what they need, eg magical powers.</a:t>
            </a:r>
            <a:endParaRPr sz="1200">
              <a:solidFill>
                <a:srgbClr val="FF9900"/>
              </a:solidFill>
              <a:latin typeface="Berkshire Swash"/>
              <a:ea typeface="Berkshire Swash"/>
              <a:cs typeface="Berkshire Swash"/>
              <a:sym typeface="Berkshire Swash"/>
            </a:endParaRPr>
          </a:p>
          <a:p>
            <a:pPr indent="-317500" lvl="0" marL="457200" rtl="0">
              <a:spcBef>
                <a:spcPts val="0"/>
              </a:spcBef>
              <a:spcAft>
                <a:spcPts val="0"/>
              </a:spcAft>
              <a:buClr>
                <a:srgbClr val="FF9900"/>
              </a:buClr>
              <a:buSzPts val="1400"/>
              <a:buFont typeface="Berkshire Swash"/>
              <a:buChar char="●"/>
            </a:pPr>
            <a:r>
              <a:rPr b="1" lang="en" sz="1400">
                <a:solidFill>
                  <a:srgbClr val="FF9900"/>
                </a:solidFill>
                <a:latin typeface="Berkshire Swash"/>
                <a:ea typeface="Berkshire Swash"/>
                <a:cs typeface="Berkshire Swash"/>
                <a:sym typeface="Berkshire Swash"/>
              </a:rPr>
              <a:t>Helper                    </a:t>
            </a:r>
            <a:r>
              <a:rPr lang="en" sz="1200">
                <a:solidFill>
                  <a:srgbClr val="FF9900"/>
                </a:solidFill>
                <a:latin typeface="Berkshire Swash"/>
                <a:ea typeface="Berkshire Swash"/>
                <a:cs typeface="Berkshire Swash"/>
                <a:sym typeface="Berkshire Swash"/>
              </a:rPr>
              <a:t>This character helps the hero to make progress on his journey so that the narrative continues</a:t>
            </a:r>
            <a:endParaRPr sz="1200">
              <a:solidFill>
                <a:srgbClr val="FF9900"/>
              </a:solidFill>
              <a:latin typeface="Berkshire Swash"/>
              <a:ea typeface="Berkshire Swash"/>
              <a:cs typeface="Berkshire Swash"/>
              <a:sym typeface="Berkshire Swash"/>
            </a:endParaRPr>
          </a:p>
          <a:p>
            <a:pPr indent="-317500" lvl="0" marL="457200" rtl="0">
              <a:spcBef>
                <a:spcPts val="0"/>
              </a:spcBef>
              <a:spcAft>
                <a:spcPts val="0"/>
              </a:spcAft>
              <a:buClr>
                <a:srgbClr val="FF9900"/>
              </a:buClr>
              <a:buSzPts val="1400"/>
              <a:buFont typeface="Berkshire Swash"/>
              <a:buChar char="●"/>
            </a:pPr>
            <a:r>
              <a:rPr b="1" lang="en" sz="1400">
                <a:solidFill>
                  <a:srgbClr val="FF9900"/>
                </a:solidFill>
                <a:latin typeface="Berkshire Swash"/>
                <a:ea typeface="Berkshire Swash"/>
                <a:cs typeface="Berkshire Swash"/>
                <a:sym typeface="Berkshire Swash"/>
              </a:rPr>
              <a:t>Princess/Prize       </a:t>
            </a:r>
            <a:r>
              <a:rPr lang="en" sz="1200">
                <a:solidFill>
                  <a:srgbClr val="FF9900"/>
                </a:solidFill>
                <a:latin typeface="Berkshire Swash"/>
                <a:ea typeface="Berkshire Swash"/>
                <a:cs typeface="Berkshire Swash"/>
                <a:sym typeface="Berkshire Swash"/>
              </a:rPr>
              <a:t>The narrative leads up to the point where the princess is rescued or the hero gets the prize. The narrative cannot continue further until this point has happened.</a:t>
            </a:r>
            <a:endParaRPr sz="1200">
              <a:solidFill>
                <a:srgbClr val="FF9900"/>
              </a:solidFill>
              <a:latin typeface="Berkshire Swash"/>
              <a:ea typeface="Berkshire Swash"/>
              <a:cs typeface="Berkshire Swash"/>
              <a:sym typeface="Berkshire Swash"/>
            </a:endParaRPr>
          </a:p>
          <a:p>
            <a:pPr indent="-317500" lvl="0" marL="457200" rtl="0">
              <a:spcBef>
                <a:spcPts val="0"/>
              </a:spcBef>
              <a:spcAft>
                <a:spcPts val="0"/>
              </a:spcAft>
              <a:buClr>
                <a:srgbClr val="FF9900"/>
              </a:buClr>
              <a:buSzPts val="1400"/>
              <a:buFont typeface="Berkshire Swash"/>
              <a:buChar char="●"/>
            </a:pPr>
            <a:r>
              <a:rPr b="1" lang="en" sz="1400">
                <a:solidFill>
                  <a:srgbClr val="FF9900"/>
                </a:solidFill>
                <a:latin typeface="Berkshire Swash"/>
                <a:ea typeface="Berkshire Swash"/>
                <a:cs typeface="Berkshire Swash"/>
                <a:sym typeface="Berkshire Swash"/>
              </a:rPr>
              <a:t>False hero </a:t>
            </a:r>
            <a:r>
              <a:rPr lang="en" sz="1200">
                <a:solidFill>
                  <a:srgbClr val="FF9900"/>
                </a:solidFill>
                <a:latin typeface="Berkshire Swash"/>
                <a:ea typeface="Berkshire Swash"/>
                <a:cs typeface="Berkshire Swash"/>
                <a:sym typeface="Berkshire Swash"/>
              </a:rPr>
              <a:t>                     This character makes the audience believe he is the good guy for most of the narrative, but by the end he either turns to the bad side or reveals that he has been the bad guy all along</a:t>
            </a:r>
            <a:r>
              <a:rPr lang="en" sz="1400">
                <a:solidFill>
                  <a:srgbClr val="FF9900"/>
                </a:solidFill>
                <a:latin typeface="Berkshire Swash"/>
                <a:ea typeface="Berkshire Swash"/>
                <a:cs typeface="Berkshire Swash"/>
                <a:sym typeface="Berkshire Swash"/>
              </a:rPr>
              <a:t>.</a:t>
            </a:r>
            <a:endParaRPr sz="1400">
              <a:solidFill>
                <a:srgbClr val="FF9900"/>
              </a:solidFill>
              <a:latin typeface="Berkshire Swash"/>
              <a:ea typeface="Berkshire Swash"/>
              <a:cs typeface="Berkshire Swash"/>
              <a:sym typeface="Berkshire Swash"/>
            </a:endParaRPr>
          </a:p>
          <a:p>
            <a:pPr indent="-317500" lvl="0" marL="457200" rtl="0">
              <a:spcBef>
                <a:spcPts val="0"/>
              </a:spcBef>
              <a:spcAft>
                <a:spcPts val="0"/>
              </a:spcAft>
              <a:buClr>
                <a:srgbClr val="FF9900"/>
              </a:buClr>
              <a:buSzPts val="1400"/>
              <a:buFont typeface="Berkshire Swash"/>
              <a:buChar char="●"/>
            </a:pPr>
            <a:r>
              <a:rPr b="1" lang="en" sz="1400">
                <a:solidFill>
                  <a:srgbClr val="FF9900"/>
                </a:solidFill>
                <a:latin typeface="Berkshire Swash"/>
                <a:ea typeface="Berkshire Swash"/>
                <a:cs typeface="Berkshire Swash"/>
                <a:sym typeface="Berkshire Swash"/>
              </a:rPr>
              <a:t>False villain           </a:t>
            </a:r>
            <a:r>
              <a:rPr lang="en" sz="1200">
                <a:solidFill>
                  <a:srgbClr val="FF9900"/>
                </a:solidFill>
                <a:latin typeface="Berkshire Swash"/>
                <a:ea typeface="Berkshire Swash"/>
                <a:cs typeface="Berkshire Swash"/>
                <a:sym typeface="Berkshire Swash"/>
              </a:rPr>
              <a:t>The opposite of false hero. The audience believes that this is a bad guy most of the way through the plot, however, he either turns good or reveals that he has always been a good guy. He then helps the hero achieve the goal.</a:t>
            </a:r>
            <a:endParaRPr sz="1200">
              <a:solidFill>
                <a:srgbClr val="FF9900"/>
              </a:solidFill>
              <a:latin typeface="Berkshire Swash"/>
              <a:ea typeface="Berkshire Swash"/>
              <a:cs typeface="Berkshire Swash"/>
              <a:sym typeface="Berkshire Swash"/>
            </a:endParaRPr>
          </a:p>
          <a:p>
            <a:pPr indent="0" lvl="0" marL="0">
              <a:spcBef>
                <a:spcPts val="1600"/>
              </a:spcBef>
              <a:spcAft>
                <a:spcPts val="1600"/>
              </a:spcAft>
              <a:buNone/>
            </a:pPr>
            <a:r>
              <a:t/>
            </a:r>
            <a:endParaRPr/>
          </a:p>
        </p:txBody>
      </p:sp>
      <p:pic>
        <p:nvPicPr>
          <p:cNvPr descr="Image result for vladimir propp" id="155" name="Google Shape;155;p21"/>
          <p:cNvPicPr preferRelativeResize="0"/>
          <p:nvPr/>
        </p:nvPicPr>
        <p:blipFill>
          <a:blip r:embed="rId3">
            <a:alphaModFix/>
          </a:blip>
          <a:stretch>
            <a:fillRect/>
          </a:stretch>
        </p:blipFill>
        <p:spPr>
          <a:xfrm>
            <a:off x="7761100" y="0"/>
            <a:ext cx="1382900" cy="1783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